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6"/>
  </p:notesMasterIdLst>
  <p:handoutMasterIdLst>
    <p:handoutMasterId r:id="rId47"/>
  </p:handoutMasterIdLst>
  <p:sldIdLst>
    <p:sldId id="266" r:id="rId2"/>
    <p:sldId id="564" r:id="rId3"/>
    <p:sldId id="665" r:id="rId4"/>
    <p:sldId id="693" r:id="rId5"/>
    <p:sldId id="508" r:id="rId6"/>
    <p:sldId id="492" r:id="rId7"/>
    <p:sldId id="510" r:id="rId8"/>
    <p:sldId id="667" r:id="rId9"/>
    <p:sldId id="694" r:id="rId10"/>
    <p:sldId id="669" r:id="rId11"/>
    <p:sldId id="671" r:id="rId12"/>
    <p:sldId id="672" r:id="rId13"/>
    <p:sldId id="673" r:id="rId14"/>
    <p:sldId id="674" r:id="rId15"/>
    <p:sldId id="675" r:id="rId16"/>
    <p:sldId id="676" r:id="rId17"/>
    <p:sldId id="704" r:id="rId18"/>
    <p:sldId id="678" r:id="rId19"/>
    <p:sldId id="696" r:id="rId20"/>
    <p:sldId id="623" r:id="rId21"/>
    <p:sldId id="592" r:id="rId22"/>
    <p:sldId id="660" r:id="rId23"/>
    <p:sldId id="659" r:id="rId24"/>
    <p:sldId id="654" r:id="rId25"/>
    <p:sldId id="662" r:id="rId26"/>
    <p:sldId id="565" r:id="rId27"/>
    <p:sldId id="494" r:id="rId28"/>
    <p:sldId id="621" r:id="rId29"/>
    <p:sldId id="556" r:id="rId30"/>
    <p:sldId id="680" r:id="rId31"/>
    <p:sldId id="681" r:id="rId32"/>
    <p:sldId id="682" r:id="rId33"/>
    <p:sldId id="683" r:id="rId34"/>
    <p:sldId id="697" r:id="rId35"/>
    <p:sldId id="698" r:id="rId36"/>
    <p:sldId id="699" r:id="rId37"/>
    <p:sldId id="700" r:id="rId38"/>
    <p:sldId id="701" r:id="rId39"/>
    <p:sldId id="702" r:id="rId40"/>
    <p:sldId id="703" r:id="rId41"/>
    <p:sldId id="513" r:id="rId42"/>
    <p:sldId id="613" r:id="rId43"/>
    <p:sldId id="505" r:id="rId44"/>
    <p:sldId id="614" r:id="rId4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1" autoAdjust="0"/>
    <p:restoredTop sz="80431" autoAdjust="0"/>
  </p:normalViewPr>
  <p:slideViewPr>
    <p:cSldViewPr snapToGrid="0">
      <p:cViewPr varScale="1">
        <p:scale>
          <a:sx n="60" d="100"/>
          <a:sy n="60" d="100"/>
        </p:scale>
        <p:origin x="828" y="42"/>
      </p:cViewPr>
      <p:guideLst>
        <p:guide orient="horz" pos="220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Core capital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2"/>
                <c:pt idx="0">
                  <c:v>CBZ Bank</c:v>
                </c:pt>
                <c:pt idx="1">
                  <c:v>CBZ Building Society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2"/>
                <c:pt idx="0">
                  <c:v>179.4</c:v>
                </c:pt>
                <c:pt idx="1">
                  <c:v>95.6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7C-CC43-A7C0-AE8681461E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Regulatory minimum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2"/>
                <c:pt idx="0">
                  <c:v>CBZ Bank</c:v>
                </c:pt>
                <c:pt idx="1">
                  <c:v>CBZ Building Society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2"/>
                <c:pt idx="0">
                  <c:v>25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7C-CC43-A7C0-AE8681461E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Buffer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2"/>
                <c:pt idx="0">
                  <c:v>CBZ Bank</c:v>
                </c:pt>
                <c:pt idx="1">
                  <c:v>CBZ Building Society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2"/>
                <c:pt idx="0">
                  <c:v>154.4</c:v>
                </c:pt>
                <c:pt idx="1">
                  <c:v>75.599999999999994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7C-CC43-A7C0-AE8681461E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86869920"/>
        <c:axId val="286870312"/>
        <c:axId val="0"/>
      </c:bar3DChart>
      <c:catAx>
        <c:axId val="28686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6870312"/>
        <c:crosses val="autoZero"/>
        <c:auto val="1"/>
        <c:lblAlgn val="ctr"/>
        <c:lblOffset val="100"/>
        <c:noMultiLvlLbl val="0"/>
      </c:catAx>
      <c:valAx>
        <c:axId val="286870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ZW" sz="2000">
                    <a:latin typeface="Arial" panose="020B0604020202020204" pitchFamily="34" charset="0"/>
                    <a:cs typeface="Arial" panose="020B0604020202020204" pitchFamily="34" charset="0"/>
                  </a:rPr>
                  <a:t>USD MILLION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6869920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ZW" sz="3000" dirty="0"/>
              <a:t>Contributing towards financial inclusion through the Smart Cash Account – an innovative  KYC light account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3333333333333329E-2"/>
                  <c:y val="-0.196048625870754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5416666666666669E-2"/>
                  <c:y val="-0.262935804109012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Sheet1!$E$6:$F$6</c:f>
              <c:numCache>
                <c:formatCode>mmm\-yy</c:formatCode>
                <c:ptCount val="2"/>
                <c:pt idx="0">
                  <c:v>42705</c:v>
                </c:pt>
                <c:pt idx="1">
                  <c:v>42887</c:v>
                </c:pt>
              </c:numCache>
            </c:numRef>
          </c:cat>
          <c:val>
            <c:numRef>
              <c:f>Sheet1!$E$7:$F$7</c:f>
              <c:numCache>
                <c:formatCode>_(* #,##0_);_(* \(#,##0\);_(* "-"??_);_(@_)</c:formatCode>
                <c:ptCount val="2"/>
                <c:pt idx="0">
                  <c:v>166155</c:v>
                </c:pt>
                <c:pt idx="1">
                  <c:v>199796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ED-9642-B505-43C08C355D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0463176"/>
        <c:axId val="290463568"/>
      </c:barChart>
      <c:dateAx>
        <c:axId val="2904631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463568"/>
        <c:crosses val="autoZero"/>
        <c:auto val="1"/>
        <c:lblOffset val="100"/>
        <c:baseTimeUnit val="months"/>
        <c:majorUnit val="6"/>
        <c:majorTimeUnit val="months"/>
      </c:dateAx>
      <c:valAx>
        <c:axId val="290463568"/>
        <c:scaling>
          <c:orientation val="minMax"/>
          <c:max val="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463176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000">
          <a:solidFill>
            <a:srgbClr val="002060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063153628755588E-2"/>
          <c:y val="0.20052598425196849"/>
          <c:w val="0.6407012343961711"/>
          <c:h val="0.7994740157480314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Jun-17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Demand</c:v>
                </c:pt>
                <c:pt idx="1">
                  <c:v>Term deposits</c:v>
                </c:pt>
                <c:pt idx="2">
                  <c:v>Lines of Credit</c:v>
                </c:pt>
                <c:pt idx="3">
                  <c:v>Savings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0.36</c:v>
                </c:pt>
                <c:pt idx="2">
                  <c:v>0.04</c:v>
                </c:pt>
                <c:pt idx="3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43-284E-8DF1-1D267FE7A50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997578569723714"/>
          <c:y val="0.22088962563890033"/>
          <c:w val="0.32117712675903071"/>
          <c:h val="0.72615923009623795"/>
        </c:manualLayout>
      </c:layout>
      <c:overlay val="0"/>
      <c:spPr>
        <a:noFill/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</c:spPr>
    </c:legend>
    <c:plotVisOnly val="1"/>
    <c:dispBlanksAs val="zero"/>
    <c:showDLblsOverMax val="0"/>
  </c:chart>
  <c:spPr>
    <a:noFill/>
    <a:ln>
      <a:solidFill>
        <a:schemeClr val="tx1">
          <a:lumMod val="50000"/>
          <a:lumOff val="50000"/>
        </a:schemeClr>
      </a:solidFill>
    </a:ln>
    <a:effectLst>
      <a:outerShdw blurRad="50800" dist="38100" algn="l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 prst="angle"/>
    </a:sp3d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December 2016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063153628755588E-2"/>
          <c:y val="0.20052598425196849"/>
          <c:w val="0.6407012343961711"/>
          <c:h val="0.7994740157480314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Dec-16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Demand</c:v>
                </c:pt>
                <c:pt idx="1">
                  <c:v>Term deposits</c:v>
                </c:pt>
                <c:pt idx="2">
                  <c:v>Lines of Credit</c:v>
                </c:pt>
                <c:pt idx="3">
                  <c:v>Savings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0.56444553490618443</c:v>
                </c:pt>
                <c:pt idx="1">
                  <c:v>0.34175676716098213</c:v>
                </c:pt>
                <c:pt idx="2">
                  <c:v>5.3828386890425683E-2</c:v>
                </c:pt>
                <c:pt idx="3">
                  <c:v>3.99693110424078E-2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5D-944F-903E-9919F38044F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997578569723714"/>
          <c:y val="0.22088962563890033"/>
          <c:w val="0.32117712675903071"/>
          <c:h val="0.72615923009623795"/>
        </c:manualLayout>
      </c:layout>
      <c:overlay val="0"/>
      <c:spPr>
        <a:noFill/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</c:spPr>
    </c:legend>
    <c:plotVisOnly val="1"/>
    <c:dispBlanksAs val="zero"/>
    <c:showDLblsOverMax val="0"/>
  </c:chart>
  <c:spPr>
    <a:noFill/>
    <a:ln>
      <a:solidFill>
        <a:schemeClr val="tx1">
          <a:lumMod val="50000"/>
          <a:lumOff val="50000"/>
        </a:schemeClr>
      </a:solidFill>
    </a:ln>
    <a:effectLst>
      <a:outerShdw blurRad="50800" dist="38100" algn="l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 prst="angle"/>
    </a:sp3d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59148003674661"/>
          <c:y val="0.14580011482939634"/>
          <c:w val="0.62120001891655463"/>
          <c:h val="0.626310900590551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Loans to deposits ratio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Dec-11</c:v>
                </c:pt>
                <c:pt idx="1">
                  <c:v>Dec-12</c:v>
                </c:pt>
                <c:pt idx="2">
                  <c:v>Dec-13</c:v>
                </c:pt>
                <c:pt idx="3">
                  <c:v>Dec-14</c:v>
                </c:pt>
                <c:pt idx="4">
                  <c:v>Dec-15</c:v>
                </c:pt>
                <c:pt idx="5">
                  <c:v>Dec-16</c:v>
                </c:pt>
                <c:pt idx="6">
                  <c:v>Jun-17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95.2</c:v>
                </c:pt>
                <c:pt idx="1">
                  <c:v>82.8</c:v>
                </c:pt>
                <c:pt idx="2">
                  <c:v>77.2</c:v>
                </c:pt>
                <c:pt idx="3">
                  <c:v>79.5</c:v>
                </c:pt>
                <c:pt idx="4">
                  <c:v>65.099999999999994</c:v>
                </c:pt>
                <c:pt idx="5">
                  <c:v>61.9</c:v>
                </c:pt>
                <c:pt idx="6">
                  <c:v>54.7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0A2-A945-94F0-79A5BFF0C9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Liquidity ratio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Dec-11</c:v>
                </c:pt>
                <c:pt idx="1">
                  <c:v>Dec-12</c:v>
                </c:pt>
                <c:pt idx="2">
                  <c:v>Dec-13</c:v>
                </c:pt>
                <c:pt idx="3">
                  <c:v>Dec-14</c:v>
                </c:pt>
                <c:pt idx="4">
                  <c:v>Dec-15</c:v>
                </c:pt>
                <c:pt idx="5">
                  <c:v>Dec-16</c:v>
                </c:pt>
                <c:pt idx="6">
                  <c:v>Jun-17</c:v>
                </c:pt>
              </c:strCache>
            </c:strRef>
          </c:cat>
          <c:val>
            <c:numRef>
              <c:f>Sheet1!$C$2:$C$8</c:f>
              <c:numCache>
                <c:formatCode>0.0</c:formatCode>
                <c:ptCount val="7"/>
                <c:pt idx="0">
                  <c:v>25.99</c:v>
                </c:pt>
                <c:pt idx="1">
                  <c:v>33.090000000000003</c:v>
                </c:pt>
                <c:pt idx="2">
                  <c:v>31.8</c:v>
                </c:pt>
                <c:pt idx="3">
                  <c:v>35.200000000000003</c:v>
                </c:pt>
                <c:pt idx="4">
                  <c:v>51.84</c:v>
                </c:pt>
                <c:pt idx="5">
                  <c:v>76.67</c:v>
                </c:pt>
                <c:pt idx="6">
                  <c:v>72.8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F0A2-A945-94F0-79A5BFF0C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1038536"/>
        <c:axId val="291038928"/>
      </c:lineChart>
      <c:dateAx>
        <c:axId val="291038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1038928"/>
        <c:crosses val="autoZero"/>
        <c:auto val="1"/>
        <c:lblOffset val="100"/>
        <c:baseTimeUnit val="months"/>
        <c:majorTimeUnit val="months"/>
        <c:minorUnit val="3"/>
        <c:minorTimeUnit val="months"/>
      </c:dateAx>
      <c:valAx>
        <c:axId val="29103892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91038536"/>
        <c:crosses val="autoZero"/>
        <c:crossBetween val="between"/>
      </c:valAx>
      <c:spPr>
        <a:noFill/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76464526460710569"/>
          <c:y val="0.57446881717355081"/>
          <c:w val="0.23535473539289559"/>
          <c:h val="0.3901820741840647"/>
        </c:manualLayout>
      </c:layout>
      <c:overlay val="0"/>
    </c:legend>
    <c:plotVisOnly val="1"/>
    <c:dispBlanksAs val="gap"/>
    <c:showDLblsOverMax val="0"/>
  </c:chart>
  <c:spPr>
    <a:noFill/>
    <a:effectLst>
      <a:outerShdw blurRad="50800" dist="38100" algn="l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 w="114300" prst="hardEdge"/>
    </a:sp3d>
  </c:spPr>
  <c:txPr>
    <a:bodyPr/>
    <a:lstStyle/>
    <a:p>
      <a:pPr>
        <a:defRPr sz="1800">
          <a:solidFill>
            <a:srgbClr val="002060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137642115191918E-2"/>
          <c:y val="4.1612187343943945E-2"/>
          <c:w val="0.90627580521286455"/>
          <c:h val="0.607576594942917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Jun 2017</c:v>
                </c:pt>
                <c:pt idx="1">
                  <c:v>Jun 2016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62.8</c:v>
                </c:pt>
                <c:pt idx="1">
                  <c:v>52.6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C1-5B4A-9A32-4279D80005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Operating costs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Jun 2017</c:v>
                </c:pt>
                <c:pt idx="1">
                  <c:v>Jun 2016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38.4</c:v>
                </c:pt>
                <c:pt idx="1">
                  <c:v>36.299999999999997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7C1-5B4A-9A32-4279D80005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Profit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Jun 2017</c:v>
                </c:pt>
                <c:pt idx="1">
                  <c:v>Jun 2016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 formatCode="0.0">
                  <c:v>10</c:v>
                </c:pt>
                <c:pt idx="1">
                  <c:v>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7C1-5B4A-9A32-4279D80005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291039712"/>
        <c:axId val="291040104"/>
        <c:axId val="0"/>
      </c:bar3DChart>
      <c:catAx>
        <c:axId val="291039712"/>
        <c:scaling>
          <c:orientation val="minMax"/>
          <c:max val="2"/>
          <c:min val="1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040104"/>
        <c:crosses val="autoZero"/>
        <c:auto val="1"/>
        <c:lblAlgn val="ctr"/>
        <c:lblOffset val="100"/>
        <c:noMultiLvlLbl val="1"/>
      </c:catAx>
      <c:valAx>
        <c:axId val="291040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W"/>
                  <a:t>$million</a:t>
                </a:r>
              </a:p>
            </c:rich>
          </c:tx>
          <c:layout>
            <c:manualLayout>
              <c:xMode val="edge"/>
              <c:yMode val="edge"/>
              <c:x val="7.5470524695757336E-3"/>
              <c:y val="0.271174559890450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03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956321897275807"/>
          <c:y val="0.80895141278192217"/>
          <c:w val="0.47912560873051768"/>
          <c:h val="0.104343061512471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77103410319942E-2"/>
          <c:y val="9.560872149713201E-2"/>
          <c:w val="0.90627580521286455"/>
          <c:h val="0.6301329497103270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Jun 2017</c:v>
                </c:pt>
                <c:pt idx="1">
                  <c:v>Jun 2016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.0">
                  <c:v>2.98</c:v>
                </c:pt>
                <c:pt idx="1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C9-7741-B7A9-B897432EFF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Operating costs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Jun 2017</c:v>
                </c:pt>
                <c:pt idx="1">
                  <c:v>Jun 2016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1.5</c:v>
                </c:pt>
                <c:pt idx="1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C9-7741-B7A9-B897432EFF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Profit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Jun 2017</c:v>
                </c:pt>
                <c:pt idx="1">
                  <c:v>Jun 2016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1.5</c:v>
                </c:pt>
                <c:pt idx="1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9C9-7741-B7A9-B897432EFF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291040888"/>
        <c:axId val="291041280"/>
        <c:axId val="0"/>
      </c:bar3DChart>
      <c:catAx>
        <c:axId val="291040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041280"/>
        <c:crosses val="autoZero"/>
        <c:auto val="1"/>
        <c:lblAlgn val="ctr"/>
        <c:lblOffset val="100"/>
        <c:noMultiLvlLbl val="1"/>
      </c:catAx>
      <c:valAx>
        <c:axId val="29104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W"/>
                  <a:t>$million</a:t>
                </a:r>
              </a:p>
            </c:rich>
          </c:tx>
          <c:layout>
            <c:manualLayout>
              <c:xMode val="edge"/>
              <c:yMode val="edge"/>
              <c:x val="8.8814479903370786E-3"/>
              <c:y val="0.3629933245881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040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115881488127761"/>
          <c:y val="0.85201184964143339"/>
          <c:w val="0.54216722623777613"/>
          <c:h val="7.6599503666004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932491702295397E-2"/>
          <c:y val="4.8891446341283881E-2"/>
          <c:w val="0.90627580521286455"/>
          <c:h val="0.6301329497103270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Jun 2017</c:v>
                </c:pt>
                <c:pt idx="1">
                  <c:v>Jun 2016</c:v>
                </c:pt>
              </c:strCache>
            </c:strRef>
          </c:cat>
          <c:val>
            <c:numRef>
              <c:f>Sheet1!$B$2:$B$3</c:f>
              <c:numCache>
                <c:formatCode>_(* #,##0.0_);_(* \(#,##0.0\);_(* "-"??_);_(@_)</c:formatCode>
                <c:ptCount val="2"/>
                <c:pt idx="0">
                  <c:v>2.2000000000000002</c:v>
                </c:pt>
                <c:pt idx="1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D0-F246-B11F-A16CCDB541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Operating costs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Jun 2017</c:v>
                </c:pt>
                <c:pt idx="1">
                  <c:v>Jun 2016</c:v>
                </c:pt>
              </c:strCache>
            </c:strRef>
          </c:cat>
          <c:val>
            <c:numRef>
              <c:f>Sheet1!$C$2:$C$3</c:f>
              <c:numCache>
                <c:formatCode>_(* #,##0.0_);_(* \(#,##0.0\);_(* "-"??_);_(@_)</c:formatCode>
                <c:ptCount val="2"/>
                <c:pt idx="0">
                  <c:v>0.84699999999999998</c:v>
                </c:pt>
                <c:pt idx="1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0D0-F246-B11F-A16CCDB541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Profit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Jun 2017</c:v>
                </c:pt>
                <c:pt idx="1">
                  <c:v>Jun 2016</c:v>
                </c:pt>
              </c:strCache>
            </c:strRef>
          </c:cat>
          <c:val>
            <c:numRef>
              <c:f>Sheet1!$D$2:$D$3</c:f>
              <c:numCache>
                <c:formatCode>_(* #,##0.0_);_(* \(#,##0.0\);_(* "-"??_);_(@_)</c:formatCode>
                <c:ptCount val="2"/>
                <c:pt idx="0">
                  <c:v>0.96699999999999997</c:v>
                </c:pt>
                <c:pt idx="1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0D0-F246-B11F-A16CCDB541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291042064"/>
        <c:axId val="291042456"/>
        <c:axId val="0"/>
      </c:bar3DChart>
      <c:catAx>
        <c:axId val="29104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042456"/>
        <c:crosses val="autoZero"/>
        <c:auto val="1"/>
        <c:lblAlgn val="ctr"/>
        <c:lblOffset val="100"/>
        <c:noMultiLvlLbl val="1"/>
      </c:catAx>
      <c:valAx>
        <c:axId val="291042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W"/>
                  <a:t>$million</a:t>
                </a:r>
              </a:p>
            </c:rich>
          </c:tx>
          <c:layout>
            <c:manualLayout>
              <c:xMode val="edge"/>
              <c:yMode val="edge"/>
              <c:x val="1.7475197109252237E-2"/>
              <c:y val="0.428050980393474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04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576596582123874"/>
          <c:y val="0.86197252404305902"/>
          <c:w val="0.54216722623777613"/>
          <c:h val="7.6599503666004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097588675198015E-2"/>
          <c:y val="0.10615619253747095"/>
          <c:w val="0.90627580521286455"/>
          <c:h val="0.6301329497103270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Jun 2017</c:v>
                </c:pt>
                <c:pt idx="1">
                  <c:v>Jun 2016</c:v>
                </c:pt>
              </c:strCache>
            </c:strRef>
          </c:cat>
          <c:val>
            <c:numRef>
              <c:f>Sheet1!$B$2:$B$3</c:f>
              <c:numCache>
                <c:formatCode>_(* #,##0.0_);_(* \(#,##0.0\);_(* "-"??_);_(@_)</c:formatCode>
                <c:ptCount val="2"/>
                <c:pt idx="0">
                  <c:v>1</c:v>
                </c:pt>
                <c:pt idx="1">
                  <c:v>0.97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1B-AF41-B705-C1F92345EF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Operating costs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Jun 2017</c:v>
                </c:pt>
                <c:pt idx="1">
                  <c:v>Jun 2016</c:v>
                </c:pt>
              </c:strCache>
            </c:strRef>
          </c:cat>
          <c:val>
            <c:numRef>
              <c:f>Sheet1!$C$2:$C$3</c:f>
              <c:numCache>
                <c:formatCode>_(* #,##0.0_);_(* \(#,##0.0\);_(* "-"??_);_(@_)</c:formatCode>
                <c:ptCount val="2"/>
                <c:pt idx="0">
                  <c:v>0.95599999999999996</c:v>
                </c:pt>
                <c:pt idx="1">
                  <c:v>0.89400000000000002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1B-AF41-B705-C1F92345EFC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Profit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Jun 2017</c:v>
                </c:pt>
                <c:pt idx="1">
                  <c:v>Jun 2016</c:v>
                </c:pt>
              </c:strCache>
            </c:strRef>
          </c:cat>
          <c:val>
            <c:numRef>
              <c:f>Sheet1!$D$2:$D$3</c:f>
              <c:numCache>
                <c:formatCode>_(* #,##0.0_);_(* \(#,##0.0\);_(* "-"??_);_(@_)</c:formatCode>
                <c:ptCount val="2"/>
                <c:pt idx="0">
                  <c:v>8.7569999999999995E-2</c:v>
                </c:pt>
                <c:pt idx="1">
                  <c:v>5.1066E-2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B1B-AF41-B705-C1F92345EF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291043240"/>
        <c:axId val="291043632"/>
        <c:axId val="0"/>
      </c:bar3DChart>
      <c:catAx>
        <c:axId val="291043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043632"/>
        <c:crosses val="autoZero"/>
        <c:auto val="1"/>
        <c:lblAlgn val="ctr"/>
        <c:lblOffset val="100"/>
        <c:noMultiLvlLbl val="1"/>
      </c:catAx>
      <c:valAx>
        <c:axId val="29104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W"/>
                  <a:t>$million</a:t>
                </a:r>
              </a:p>
            </c:rich>
          </c:tx>
          <c:layout>
            <c:manualLayout>
              <c:xMode val="edge"/>
              <c:yMode val="edge"/>
              <c:x val="1.031373951015627E-2"/>
              <c:y val="0.356964297718594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043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576596582123874"/>
          <c:y val="0.92173351819094518"/>
          <c:w val="0.54216722623777613"/>
          <c:h val="7.6599503666004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Dividend cover</c:v>
                </c:pt>
              </c:strCache>
            </c:strRef>
          </c:tx>
          <c:spPr>
            <a:ln w="38100" cap="flat" cmpd="dbl" algn="ctr">
              <a:solidFill>
                <a:schemeClr val="accent1"/>
              </a:solidFill>
              <a:miter lim="800000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Dec 2011</c:v>
                </c:pt>
                <c:pt idx="1">
                  <c:v>Dec 2012</c:v>
                </c:pt>
                <c:pt idx="2">
                  <c:v>Dec 2013</c:v>
                </c:pt>
                <c:pt idx="3">
                  <c:v>Dec 2014</c:v>
                </c:pt>
                <c:pt idx="4">
                  <c:v>Dec 2015</c:v>
                </c:pt>
                <c:pt idx="5">
                  <c:v>Dec 2016</c:v>
                </c:pt>
                <c:pt idx="6">
                  <c:v>Jun 2017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17.739999999999998</c:v>
                </c:pt>
                <c:pt idx="1">
                  <c:v>21.64</c:v>
                </c:pt>
                <c:pt idx="2">
                  <c:v>16.010000000000002</c:v>
                </c:pt>
                <c:pt idx="3">
                  <c:v>12.47</c:v>
                </c:pt>
                <c:pt idx="4">
                  <c:v>12.1</c:v>
                </c:pt>
                <c:pt idx="5">
                  <c:v>7.42</c:v>
                </c:pt>
                <c:pt idx="6">
                  <c:v>6.78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D63-DD4C-92E7-BCDA19B5A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1044416"/>
        <c:axId val="293134160"/>
      </c:lineChart>
      <c:catAx>
        <c:axId val="29104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3134160"/>
        <c:crosses val="autoZero"/>
        <c:auto val="1"/>
        <c:lblAlgn val="ctr"/>
        <c:lblOffset val="100"/>
        <c:noMultiLvlLbl val="0"/>
      </c:catAx>
      <c:valAx>
        <c:axId val="29313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104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ZW" sz="3600" b="1" i="0" u="none" strike="noStrike" kern="1200" spc="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ZW" sz="2000" b="1" i="0" baseline="0" dirty="0">
                <a:effectLst/>
              </a:rPr>
              <a:t>NON BANKING SUBSIDIARIES’ CAPITALISATION LEVELS - USD MILLION </a:t>
            </a:r>
            <a:endParaRPr lang="en-ZW" sz="20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ZW" sz="3600" b="1" i="0" u="none" strike="noStrike" kern="1200" spc="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369431150103906E-2"/>
          <c:y val="0.1144439318829143"/>
          <c:w val="0.93013796549119399"/>
          <c:h val="0.717910673975250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Core Capital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1250000000000193E-3"/>
                  <c:y val="-4.72925833871581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83333333333257E-3"/>
                  <c:y val="-8.03973917581688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5.91157292339476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CBZ Life</c:v>
                </c:pt>
                <c:pt idx="1">
                  <c:v>CBZ Insurance</c:v>
                </c:pt>
                <c:pt idx="2">
                  <c:v>CBZ Asset Management</c:v>
                </c:pt>
              </c:strCache>
            </c:strRef>
          </c:cat>
          <c:val>
            <c:numRef>
              <c:f>Sheet1!$B$2:$B$4</c:f>
              <c:numCache>
                <c:formatCode>_(* #,##0.00_);_(* \(#,##0.00\);_(* "-"??_);_(@_)</c:formatCode>
                <c:ptCount val="3"/>
                <c:pt idx="0">
                  <c:v>15.5</c:v>
                </c:pt>
                <c:pt idx="1">
                  <c:v>5.9</c:v>
                </c:pt>
                <c:pt idx="2">
                  <c:v>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8B-E348-9E02-D1B8FECB02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Regulatory minimum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208333333333333E-3"/>
                  <c:y val="-8.039739175816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583333333333334E-2"/>
                  <c:y val="-6.6209616742021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416666666666513E-2"/>
                  <c:y val="-6.8574245911379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CBZ Life</c:v>
                </c:pt>
                <c:pt idx="1">
                  <c:v>CBZ Insurance</c:v>
                </c:pt>
                <c:pt idx="2">
                  <c:v>CBZ Asset Management</c:v>
                </c:pt>
              </c:strCache>
            </c:strRef>
          </c:cat>
          <c:val>
            <c:numRef>
              <c:f>Sheet1!$C$2:$C$4</c:f>
              <c:numCache>
                <c:formatCode>_(* #,##0.00_);_(* \(#,##0.00\);_(* "-"??_);_(@_)</c:formatCode>
                <c:ptCount val="3"/>
                <c:pt idx="0">
                  <c:v>2</c:v>
                </c:pt>
                <c:pt idx="1">
                  <c:v>1.5</c:v>
                </c:pt>
                <c:pt idx="2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8B-E348-9E02-D1B8FECB02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Buffer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819400322405998E-17"/>
                  <c:y val="-4.2563325048442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541666666666591E-2"/>
                  <c:y val="-5.9115729233947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2499999999998468E-3"/>
                  <c:y val="-7.5668133419452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CBZ Life</c:v>
                </c:pt>
                <c:pt idx="1">
                  <c:v>CBZ Insurance</c:v>
                </c:pt>
                <c:pt idx="2">
                  <c:v>CBZ Asset Management</c:v>
                </c:pt>
              </c:strCache>
            </c:strRef>
          </c:cat>
          <c:val>
            <c:numRef>
              <c:f>Sheet1!$D$2:$D$4</c:f>
              <c:numCache>
                <c:formatCode>_(* #,##0.00_);_(* \(#,##0.00\);_(* "-"??_);_(@_)</c:formatCode>
                <c:ptCount val="3"/>
                <c:pt idx="0">
                  <c:v>13.5</c:v>
                </c:pt>
                <c:pt idx="1">
                  <c:v>4.4000000000000004</c:v>
                </c:pt>
                <c:pt idx="2">
                  <c:v>2.2000000000000002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F8B-E348-9E02-D1B8FECB0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86871096"/>
        <c:axId val="286544184"/>
        <c:axId val="0"/>
      </c:bar3DChart>
      <c:catAx>
        <c:axId val="286871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6544184"/>
        <c:crosses val="autoZero"/>
        <c:auto val="1"/>
        <c:lblAlgn val="ctr"/>
        <c:lblOffset val="100"/>
        <c:noMultiLvlLbl val="0"/>
      </c:catAx>
      <c:valAx>
        <c:axId val="286544184"/>
        <c:scaling>
          <c:orientation val="minMax"/>
          <c:max val="1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86871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607929574984907E-2"/>
          <c:y val="0.91711599735404203"/>
          <c:w val="0.75686792344584675"/>
          <c:h val="8.2884002645957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CBZ Bank</a:t>
            </a:r>
            <a:r>
              <a:rPr lang="en-US" baseline="0" dirty="0"/>
              <a:t> &amp; CBZ Building Society</a:t>
            </a:r>
            <a:endParaRPr lang="en-US" dirty="0"/>
          </a:p>
        </c:rich>
      </c:tx>
      <c:overlay val="0"/>
    </c:title>
    <c:autoTitleDeleted val="0"/>
    <c:view3D>
      <c:rotX val="0"/>
      <c:rotY val="0"/>
      <c:rAngAx val="0"/>
      <c:perspective val="90"/>
    </c:view3D>
    <c:floor>
      <c:thickness val="0"/>
    </c:floor>
    <c:sideWall>
      <c:thickness val="0"/>
      <c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c:spPr>
    </c:sideWall>
    <c:backWall>
      <c:thickness val="0"/>
      <c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c:spPr>
    </c:backWall>
    <c:plotArea>
      <c:layout>
        <c:manualLayout>
          <c:layoutTarget val="inner"/>
          <c:xMode val="edge"/>
          <c:yMode val="edge"/>
          <c:x val="8.3875587906100377E-2"/>
          <c:y val="0.11763393709365177"/>
          <c:w val="0.7115627807681727"/>
          <c:h val="0.581733813271719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June 17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1.0416668375437725E-3"/>
                  <c:y val="-5.4149081297074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Bank</c:v>
                </c:pt>
                <c:pt idx="1">
                  <c:v>Building Society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25.12</c:v>
                </c:pt>
                <c:pt idx="1">
                  <c:v>48.17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3C-894B-B369-C3BD882EDC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Dec 16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8.3333347003501802E-3"/>
                  <c:y val="-3.1997184402816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Bank</c:v>
                </c:pt>
                <c:pt idx="1">
                  <c:v>Building Society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22.32</c:v>
                </c:pt>
                <c:pt idx="1">
                  <c:v>47.61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3C-894B-B369-C3BD882EDC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8555216"/>
        <c:axId val="288555608"/>
        <c:axId val="0"/>
      </c:bar3DChart>
      <c:catAx>
        <c:axId val="28855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88555608"/>
        <c:crosses val="autoZero"/>
        <c:auto val="1"/>
        <c:lblAlgn val="ctr"/>
        <c:lblOffset val="100"/>
        <c:noMultiLvlLbl val="0"/>
      </c:catAx>
      <c:valAx>
        <c:axId val="2885556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ZW" sz="2000" b="0" dirty="0"/>
                  <a:t>%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88555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395171488709233"/>
          <c:y val="0.7797940590666862"/>
          <c:w val="0.45229822052136165"/>
          <c:h val="0.10575621789016651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>
          <a:lumMod val="50000"/>
          <a:lumOff val="50000"/>
        </a:schemeClr>
      </a:solidFill>
    </a:ln>
    <a:scene3d>
      <a:camera prst="orthographicFront"/>
      <a:lightRig rig="threePt" dir="t"/>
    </a:scene3d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Deposits Trend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358587241812164"/>
          <c:y val="0.13095420638209704"/>
          <c:w val="0.86116010498687667"/>
          <c:h val="0.684509361329833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Deposits (US$ million)</c:v>
                </c:pt>
              </c:strCache>
            </c:strRef>
          </c:tx>
          <c:marker>
            <c:spPr>
              <a:solidFill>
                <a:srgbClr val="002060"/>
              </a:solidFill>
            </c:spPr>
          </c:marker>
          <c:dLbls>
            <c:dLbl>
              <c:idx val="0"/>
              <c:layout>
                <c:manualLayout>
                  <c:x val="-2.0833333333333333E-3"/>
                  <c:y val="5.3044858407818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3.0942834071227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416666666666667E-3"/>
                  <c:y val="2.8732631637568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2916666666666665E-2"/>
                  <c:y val="-8.3987692479046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2500000000000001E-2"/>
                  <c:y val="7.7357085178069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0833333333333332E-2"/>
                  <c:y val="-4.6414251106841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250000000000153E-3"/>
                  <c:y val="-6.1885668142455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Dec 10</c:v>
                </c:pt>
                <c:pt idx="1">
                  <c:v>Dec 11</c:v>
                </c:pt>
                <c:pt idx="2">
                  <c:v>Dec 12</c:v>
                </c:pt>
                <c:pt idx="3">
                  <c:v>Dec 13</c:v>
                </c:pt>
                <c:pt idx="4">
                  <c:v>Dec 14</c:v>
                </c:pt>
                <c:pt idx="5">
                  <c:v>Dec 15</c:v>
                </c:pt>
                <c:pt idx="6">
                  <c:v>Dec-16</c:v>
                </c:pt>
                <c:pt idx="7">
                  <c:v>Jun-17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578.36699999999996</c:v>
                </c:pt>
                <c:pt idx="1">
                  <c:v>829.89599999999996</c:v>
                </c:pt>
                <c:pt idx="2">
                  <c:v>1032.3520000000001</c:v>
                </c:pt>
                <c:pt idx="3">
                  <c:v>1332.5640000000001</c:v>
                </c:pt>
                <c:pt idx="4">
                  <c:v>1416.93</c:v>
                </c:pt>
                <c:pt idx="5">
                  <c:v>1684.2778000000001</c:v>
                </c:pt>
                <c:pt idx="6">
                  <c:v>1777.2</c:v>
                </c:pt>
                <c:pt idx="7">
                  <c:v>1822.9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0F2-A441-A4BD-988F0A55DE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88556392"/>
        <c:axId val="288556784"/>
      </c:lineChart>
      <c:catAx>
        <c:axId val="288556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88556784"/>
        <c:crosses val="autoZero"/>
        <c:auto val="1"/>
        <c:lblAlgn val="ctr"/>
        <c:lblOffset val="100"/>
        <c:noMultiLvlLbl val="0"/>
      </c:catAx>
      <c:valAx>
        <c:axId val="288556784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288556392"/>
        <c:crosses val="autoZero"/>
        <c:crossBetween val="between"/>
      </c:valAx>
      <c:spPr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c:spPr>
    </c:plotArea>
    <c:legend>
      <c:legendPos val="r"/>
      <c:layout>
        <c:manualLayout>
          <c:xMode val="edge"/>
          <c:yMode val="edge"/>
          <c:x val="0.27010829624557797"/>
          <c:y val="0.89710906202514185"/>
          <c:w val="0.49800764578340762"/>
          <c:h val="8.8951857991435318E-2"/>
        </c:manualLayout>
      </c:layout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spPr>
    <a:noFill/>
    <a:ln>
      <a:solidFill>
        <a:schemeClr val="bg2">
          <a:lumMod val="20000"/>
          <a:lumOff val="80000"/>
        </a:schemeClr>
      </a:solidFill>
    </a:ln>
    <a:scene3d>
      <a:camera prst="orthographicFront"/>
      <a:lightRig rig="threePt" dir="t"/>
    </a:scene3d>
  </c:spPr>
  <c:txPr>
    <a:bodyPr/>
    <a:lstStyle/>
    <a:p>
      <a:pPr>
        <a:defRPr sz="2000">
          <a:solidFill>
            <a:schemeClr val="tx2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4252711142774863E-2"/>
          <c:y val="0.11421999381512792"/>
          <c:w val="0.9290806208235417"/>
          <c:h val="0.7180130924707869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Lines of Credit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567751276882487E-2"/>
                  <c:y val="-7.9430435825002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8010420604529286E-2"/>
                  <c:y val="-4.6334420897918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0510421629791804E-2"/>
                  <c:y val="-5.2953623883335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5549542778013679E-2"/>
                  <c:y val="-5.51600248784742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742126537247835E-3"/>
                  <c:y val="-2.4270410946528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4507876025908468E-2"/>
                  <c:y val="-5.95728268687522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9130251733124321E-2"/>
                  <c:y val="-6.61920298541689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Dec 10</c:v>
                </c:pt>
                <c:pt idx="1">
                  <c:v>Dec 11</c:v>
                </c:pt>
                <c:pt idx="2">
                  <c:v>Dec 12</c:v>
                </c:pt>
                <c:pt idx="3">
                  <c:v>Dec 13</c:v>
                </c:pt>
                <c:pt idx="4">
                  <c:v>Dec 14</c:v>
                </c:pt>
                <c:pt idx="5">
                  <c:v>Dec 15</c:v>
                </c:pt>
                <c:pt idx="6">
                  <c:v>Dec-16</c:v>
                </c:pt>
                <c:pt idx="7">
                  <c:v>Jun-17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70</c:v>
                </c:pt>
                <c:pt idx="1">
                  <c:v>123.49</c:v>
                </c:pt>
                <c:pt idx="2">
                  <c:v>178.84</c:v>
                </c:pt>
                <c:pt idx="3">
                  <c:v>299.39999999999998</c:v>
                </c:pt>
                <c:pt idx="4">
                  <c:v>234.7</c:v>
                </c:pt>
                <c:pt idx="5" formatCode="0.0">
                  <c:v>121.5</c:v>
                </c:pt>
                <c:pt idx="6">
                  <c:v>96.2</c:v>
                </c:pt>
                <c:pt idx="7" formatCode="_(* #,##0.0_);_(* \(#,##0.0\);_(* &quot;-&quot;??_);_(@_)">
                  <c:v>71.414000000000001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51F2-F747-A78D-722076A4E36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88557568"/>
        <c:axId val="288557960"/>
      </c:lineChart>
      <c:catAx>
        <c:axId val="28855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8557960"/>
        <c:crosses val="autoZero"/>
        <c:auto val="1"/>
        <c:lblAlgn val="ctr"/>
        <c:lblOffset val="100"/>
        <c:noMultiLvlLbl val="0"/>
      </c:catAx>
      <c:valAx>
        <c:axId val="288557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8557568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2">
              <a:lumMod val="7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139988234909635E-2"/>
          <c:y val="7.5684807657680153E-2"/>
          <c:w val="0.90103426260906572"/>
          <c:h val="0.802599113159985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CBZH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Dec 10</c:v>
                </c:pt>
                <c:pt idx="1">
                  <c:v>Dec 11</c:v>
                </c:pt>
                <c:pt idx="2">
                  <c:v>Dec 12</c:v>
                </c:pt>
                <c:pt idx="3">
                  <c:v>Dec 13</c:v>
                </c:pt>
                <c:pt idx="4">
                  <c:v>Jun 14</c:v>
                </c:pt>
                <c:pt idx="5">
                  <c:v>Dec 14</c:v>
                </c:pt>
                <c:pt idx="6">
                  <c:v>Dec 15</c:v>
                </c:pt>
                <c:pt idx="7">
                  <c:v>Dec-16</c:v>
                </c:pt>
                <c:pt idx="8">
                  <c:v>Jun-17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0.4</c:v>
                </c:pt>
                <c:pt idx="1">
                  <c:v>5.9</c:v>
                </c:pt>
                <c:pt idx="2">
                  <c:v>4.7</c:v>
                </c:pt>
                <c:pt idx="3">
                  <c:v>4.4000000000000004</c:v>
                </c:pt>
                <c:pt idx="4">
                  <c:v>6.1</c:v>
                </c:pt>
                <c:pt idx="5">
                  <c:v>7.39</c:v>
                </c:pt>
                <c:pt idx="6">
                  <c:v>6.9</c:v>
                </c:pt>
                <c:pt idx="7">
                  <c:v>6.6</c:v>
                </c:pt>
                <c:pt idx="8">
                  <c:v>6.2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4A3A-864F-B150-82C34E1A9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8558744"/>
        <c:axId val="288559136"/>
      </c:lineChart>
      <c:catAx>
        <c:axId val="28855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88559136"/>
        <c:crosses val="autoZero"/>
        <c:auto val="1"/>
        <c:lblAlgn val="ctr"/>
        <c:lblOffset val="100"/>
        <c:noMultiLvlLbl val="0"/>
      </c:catAx>
      <c:valAx>
        <c:axId val="288559136"/>
        <c:scaling>
          <c:orientation val="minMax"/>
        </c:scaling>
        <c:delete val="0"/>
        <c:axPos val="l"/>
        <c:majorGridlines>
          <c:spPr>
            <a:ln>
              <a:solidFill>
                <a:schemeClr val="accent3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%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88558744"/>
        <c:crosses val="autoZero"/>
        <c:crossBetween val="between"/>
      </c:valAx>
      <c:spPr>
        <a:noFill/>
        <a:ln cap="flat">
          <a:solidFill>
            <a:schemeClr val="accent3">
              <a:lumMod val="75000"/>
            </a:schemeClr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5313999480893192E-2"/>
          <c:w val="0.99946858591441812"/>
          <c:h val="0.832636644103697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interest 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mmm\-yy</c:formatCode>
                <c:ptCount val="2"/>
                <c:pt idx="0">
                  <c:v>42887</c:v>
                </c:pt>
                <c:pt idx="1">
                  <c:v>42522</c:v>
                </c:pt>
              </c:numCache>
            </c:numRef>
          </c:cat>
          <c:val>
            <c:numRef>
              <c:f>Sheet1!$B$2:$B$3</c:f>
              <c:numCache>
                <c:formatCode>0.0%</c:formatCode>
                <c:ptCount val="2"/>
                <c:pt idx="0">
                  <c:v>0.49299999999999999</c:v>
                </c:pt>
                <c:pt idx="1">
                  <c:v>0.52100000000000002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45-A545-BEAE-65A9F2C88C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interest income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mmm\-yy</c:formatCode>
                <c:ptCount val="2"/>
                <c:pt idx="0">
                  <c:v>42887</c:v>
                </c:pt>
                <c:pt idx="1">
                  <c:v>42522</c:v>
                </c:pt>
              </c:numCache>
            </c:numRef>
          </c:cat>
          <c:val>
            <c:numRef>
              <c:f>Sheet1!$C$2:$C$3</c:f>
              <c:numCache>
                <c:formatCode>0.0%</c:formatCode>
                <c:ptCount val="2"/>
                <c:pt idx="0">
                  <c:v>0.45800000000000002</c:v>
                </c:pt>
                <c:pt idx="1">
                  <c:v>0.41899999999999998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45-A545-BEAE-65A9F2C88C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Underwriting income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mmm\-yy</c:formatCode>
                <c:ptCount val="2"/>
                <c:pt idx="0">
                  <c:v>42887</c:v>
                </c:pt>
                <c:pt idx="1">
                  <c:v>42522</c:v>
                </c:pt>
              </c:numCache>
            </c:numRef>
          </c:cat>
          <c:val>
            <c:numRef>
              <c:f>Sheet1!$D$2:$D$3</c:f>
              <c:numCache>
                <c:formatCode>0.0%</c:formatCode>
                <c:ptCount val="2"/>
                <c:pt idx="0">
                  <c:v>4.9000000000000002E-2</c:v>
                </c:pt>
                <c:pt idx="1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545-A545-BEAE-65A9F2C88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4"/>
        <c:overlap val="100"/>
        <c:axId val="288560312"/>
        <c:axId val="288560704"/>
      </c:barChart>
      <c:catAx>
        <c:axId val="288560312"/>
        <c:scaling>
          <c:orientation val="minMax"/>
          <c:max val="2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8560704"/>
        <c:crosses val="autoZero"/>
        <c:auto val="0"/>
        <c:lblAlgn val="ctr"/>
        <c:lblOffset val="100"/>
        <c:noMultiLvlLbl val="1"/>
      </c:catAx>
      <c:valAx>
        <c:axId val="28856070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88560312"/>
        <c:crossesAt val="1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657259049552567E-2"/>
          <c:y val="0.10593074398245204"/>
          <c:w val="0.59962709441796969"/>
          <c:h val="0.8099723027185116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ASSET MIX JUNE 2017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Financial securities</c:v>
                </c:pt>
                <c:pt idx="1">
                  <c:v>Advances</c:v>
                </c:pt>
                <c:pt idx="2">
                  <c:v>Investment properties &amp; land bank</c:v>
                </c:pt>
                <c:pt idx="3">
                  <c:v>Property &amp; equipment</c:v>
                </c:pt>
                <c:pt idx="4">
                  <c:v>Other assets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38.340000000000003</c:v>
                </c:pt>
                <c:pt idx="1">
                  <c:v>48.32</c:v>
                </c:pt>
                <c:pt idx="2">
                  <c:v>4.3099999999999996</c:v>
                </c:pt>
                <c:pt idx="3">
                  <c:v>3.26</c:v>
                </c:pt>
                <c:pt idx="4">
                  <c:v>5.77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24-F541-A0CE-74126B743C7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250660121162551"/>
          <c:y val="6.6540068643283629E-2"/>
          <c:w val="0.33856987233391944"/>
          <c:h val="0.933459931356716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657259049552567E-2"/>
          <c:y val="0.10593074398245204"/>
          <c:w val="0.59962709441796969"/>
          <c:h val="0.8099723027185116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ASSET MIX DEC 2016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Financial securities</c:v>
                </c:pt>
                <c:pt idx="1">
                  <c:v>Advances</c:v>
                </c:pt>
                <c:pt idx="2">
                  <c:v>Investment properties &amp; land bank</c:v>
                </c:pt>
                <c:pt idx="3">
                  <c:v>Property &amp; equipment</c:v>
                </c:pt>
                <c:pt idx="4">
                  <c:v>Other assets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36.4</c:v>
                </c:pt>
                <c:pt idx="1">
                  <c:v>48.27</c:v>
                </c:pt>
                <c:pt idx="2">
                  <c:v>4.4400000000000004</c:v>
                </c:pt>
                <c:pt idx="3">
                  <c:v>3.46</c:v>
                </c:pt>
                <c:pt idx="4">
                  <c:v>7.39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D1-8C44-A9EB-E6478343C99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250660121162551"/>
          <c:y val="6.6540068643283629E-2"/>
          <c:w val="0.33856987233391944"/>
          <c:h val="0.933459931356716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4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3DAC8E-F507-4350-A606-FD068E95130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W"/>
        </a:p>
      </dgm:t>
    </dgm:pt>
    <dgm:pt modelId="{22B303A9-AAAE-43E4-913F-DF07770FA07D}">
      <dgm:prSet phldrT="[Text]"/>
      <dgm:spPr>
        <a:solidFill>
          <a:srgbClr val="002060"/>
        </a:solidFill>
      </dgm:spPr>
      <dgm:t>
        <a:bodyPr/>
        <a:lstStyle/>
        <a:p>
          <a:r>
            <a:rPr lang="en-ZW" b="1" dirty="0"/>
            <a:t>CBZ Holdings Limited Overview </a:t>
          </a:r>
        </a:p>
        <a:p>
          <a:r>
            <a:rPr lang="en-ZW" b="1" dirty="0"/>
            <a:t>Presenter – Never Nyemudzo, GCEO</a:t>
          </a:r>
        </a:p>
      </dgm:t>
    </dgm:pt>
    <dgm:pt modelId="{E693F1F6-4422-4FEF-853A-B74B0E9B21E5}" type="parTrans" cxnId="{043C336F-1E2E-46D1-85A5-ACD775602F3D}">
      <dgm:prSet/>
      <dgm:spPr/>
      <dgm:t>
        <a:bodyPr/>
        <a:lstStyle/>
        <a:p>
          <a:endParaRPr lang="en-ZW" b="1"/>
        </a:p>
      </dgm:t>
    </dgm:pt>
    <dgm:pt modelId="{4F9B90A1-8219-4866-B94B-00858D1A7790}" type="sibTrans" cxnId="{043C336F-1E2E-46D1-85A5-ACD775602F3D}">
      <dgm:prSet/>
      <dgm:spPr>
        <a:solidFill>
          <a:srgbClr val="FF0000"/>
        </a:soli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endParaRPr lang="en-ZW" b="1" dirty="0">
            <a:solidFill>
              <a:srgbClr val="FF0000"/>
            </a:solidFill>
          </a:endParaRPr>
        </a:p>
      </dgm:t>
    </dgm:pt>
    <dgm:pt modelId="{1329825B-0E7C-4AAB-9305-40C60D0868BD}">
      <dgm:prSet phldrT="[Text]"/>
      <dgm:spPr>
        <a:solidFill>
          <a:srgbClr val="002060"/>
        </a:solidFill>
      </dgm:spPr>
      <dgm:t>
        <a:bodyPr/>
        <a:lstStyle/>
        <a:p>
          <a:r>
            <a:rPr lang="en-ZW" b="1" dirty="0"/>
            <a:t>Strategic &amp; Operational Review</a:t>
          </a:r>
        </a:p>
        <a:p>
          <a:r>
            <a:rPr lang="en-ZW" b="1" dirty="0"/>
            <a:t>Presenter – Never Nyemudzo, GCEO </a:t>
          </a:r>
        </a:p>
      </dgm:t>
    </dgm:pt>
    <dgm:pt modelId="{48B5AB5C-6673-4751-B21E-5DEC10E9C74C}" type="parTrans" cxnId="{E5A813E8-8851-4CDE-9C15-6DF8079DE740}">
      <dgm:prSet/>
      <dgm:spPr/>
      <dgm:t>
        <a:bodyPr/>
        <a:lstStyle/>
        <a:p>
          <a:endParaRPr lang="en-ZW" b="1"/>
        </a:p>
      </dgm:t>
    </dgm:pt>
    <dgm:pt modelId="{8748A5A9-754F-48A2-9C6F-BA7A629C8440}" type="sibTrans" cxnId="{E5A813E8-8851-4CDE-9C15-6DF8079DE740}">
      <dgm:prSet/>
      <dgm:spPr>
        <a:solidFill>
          <a:srgbClr val="FF0000"/>
        </a:soli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endParaRPr lang="en-ZW" b="1" dirty="0"/>
        </a:p>
      </dgm:t>
    </dgm:pt>
    <dgm:pt modelId="{18B239F4-6876-48DF-B937-5FFF0CCEFF7E}">
      <dgm:prSet phldrT="[Text]"/>
      <dgm:spPr>
        <a:solidFill>
          <a:srgbClr val="002060"/>
        </a:solidFill>
      </dgm:spPr>
      <dgm:t>
        <a:bodyPr/>
        <a:lstStyle/>
        <a:p>
          <a:r>
            <a:rPr lang="en-ZW" b="1" dirty="0"/>
            <a:t>Financial Review</a:t>
          </a:r>
        </a:p>
        <a:p>
          <a:r>
            <a:rPr lang="en-ZW" b="1" dirty="0"/>
            <a:t>Presenter  – Colin Chimutsa, GCFO</a:t>
          </a:r>
        </a:p>
      </dgm:t>
    </dgm:pt>
    <dgm:pt modelId="{F1CC2D77-DE73-4B40-ABA4-A894CD1E4144}" type="parTrans" cxnId="{CA3F6F5D-4485-42CF-BA00-6C1519E21AD1}">
      <dgm:prSet/>
      <dgm:spPr/>
      <dgm:t>
        <a:bodyPr/>
        <a:lstStyle/>
        <a:p>
          <a:endParaRPr lang="en-ZW" b="1"/>
        </a:p>
      </dgm:t>
    </dgm:pt>
    <dgm:pt modelId="{00928B08-367F-44D4-96ED-AF30138CB030}" type="sibTrans" cxnId="{CA3F6F5D-4485-42CF-BA00-6C1519E21AD1}">
      <dgm:prSet/>
      <dgm:spPr>
        <a:solidFill>
          <a:srgbClr val="FF0000"/>
        </a:soli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endParaRPr lang="en-ZW" b="1" dirty="0"/>
        </a:p>
      </dgm:t>
    </dgm:pt>
    <dgm:pt modelId="{7F26E2F1-7BE6-4EC3-8797-D5511F3BCD16}">
      <dgm:prSet phldrT="[Text]"/>
      <dgm:spPr>
        <a:solidFill>
          <a:srgbClr val="002060"/>
        </a:solidFill>
      </dgm:spPr>
      <dgm:t>
        <a:bodyPr/>
        <a:lstStyle/>
        <a:p>
          <a:r>
            <a:rPr lang="en-ZW" b="1" dirty="0" smtClean="0"/>
            <a:t>Dividend, Guidance </a:t>
          </a:r>
          <a:r>
            <a:rPr lang="en-ZW" b="1" dirty="0"/>
            <a:t>&amp; Outlook</a:t>
          </a:r>
        </a:p>
        <a:p>
          <a:r>
            <a:rPr lang="en-ZW" b="1" dirty="0"/>
            <a:t>Presenter – Never Nyemudzo, GCEO </a:t>
          </a:r>
        </a:p>
      </dgm:t>
    </dgm:pt>
    <dgm:pt modelId="{A34910B5-699A-46B6-A845-A1765EFAE88A}" type="parTrans" cxnId="{115AAAC8-70FF-4908-8786-630492F711A9}">
      <dgm:prSet/>
      <dgm:spPr/>
      <dgm:t>
        <a:bodyPr/>
        <a:lstStyle/>
        <a:p>
          <a:endParaRPr lang="en-ZW" b="1"/>
        </a:p>
      </dgm:t>
    </dgm:pt>
    <dgm:pt modelId="{8F8B06FF-9CC2-4639-B986-B083CB4D2EDE}" type="sibTrans" cxnId="{115AAAC8-70FF-4908-8786-630492F711A9}">
      <dgm:prSet/>
      <dgm:spPr/>
      <dgm:t>
        <a:bodyPr/>
        <a:lstStyle/>
        <a:p>
          <a:endParaRPr lang="en-ZW" b="1"/>
        </a:p>
      </dgm:t>
    </dgm:pt>
    <dgm:pt modelId="{5E86672A-C50D-44DF-84D7-67D29F6F4BC9}">
      <dgm:prSet phldrT="[Text]"/>
      <dgm:spPr>
        <a:solidFill>
          <a:srgbClr val="002060"/>
        </a:solidFill>
      </dgm:spPr>
      <dgm:t>
        <a:bodyPr/>
        <a:lstStyle/>
        <a:p>
          <a:r>
            <a:rPr lang="en-ZW" b="1" dirty="0"/>
            <a:t>Operating Environment Overview</a:t>
          </a:r>
        </a:p>
        <a:p>
          <a:r>
            <a:rPr lang="en-ZW" b="1" dirty="0"/>
            <a:t>Presenter – Never Nyemudzo, GCEO</a:t>
          </a:r>
        </a:p>
      </dgm:t>
    </dgm:pt>
    <dgm:pt modelId="{4075B530-EA8A-4713-BBF3-72C51866E567}" type="parTrans" cxnId="{06070E1D-AA82-405D-BA1D-6328894BB2A9}">
      <dgm:prSet/>
      <dgm:spPr/>
      <dgm:t>
        <a:bodyPr/>
        <a:lstStyle/>
        <a:p>
          <a:endParaRPr lang="en-ZW" b="1"/>
        </a:p>
      </dgm:t>
    </dgm:pt>
    <dgm:pt modelId="{BDB06034-2D35-4A16-90A4-B6068DF69578}" type="sibTrans" cxnId="{06070E1D-AA82-405D-BA1D-6328894BB2A9}">
      <dgm:prSet/>
      <dgm:spPr>
        <a:solidFill>
          <a:srgbClr val="FF0000">
            <a:alpha val="90000"/>
          </a:srgbClr>
        </a:soli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endParaRPr lang="en-ZW" b="1"/>
        </a:p>
      </dgm:t>
    </dgm:pt>
    <dgm:pt modelId="{D5023FEE-2E3B-4521-85E5-910E5B80D5AB}" type="pres">
      <dgm:prSet presAssocID="{F33DAC8E-F507-4350-A606-FD068E95130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ZW"/>
        </a:p>
      </dgm:t>
    </dgm:pt>
    <dgm:pt modelId="{28EE0E13-731C-40E2-BE6C-CD6DEFB13498}" type="pres">
      <dgm:prSet presAssocID="{F33DAC8E-F507-4350-A606-FD068E951307}" presName="dummyMaxCanvas" presStyleCnt="0">
        <dgm:presLayoutVars/>
      </dgm:prSet>
      <dgm:spPr/>
    </dgm:pt>
    <dgm:pt modelId="{4784260E-817B-41AF-98D9-4723E642D9B1}" type="pres">
      <dgm:prSet presAssocID="{F33DAC8E-F507-4350-A606-FD068E95130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C4FC3E3B-837B-4746-8E8D-BE9D20C145D7}" type="pres">
      <dgm:prSet presAssocID="{F33DAC8E-F507-4350-A606-FD068E95130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4C6AFA07-5D37-4C3F-B3D8-5B28393F45A2}" type="pres">
      <dgm:prSet presAssocID="{F33DAC8E-F507-4350-A606-FD068E95130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180F0D89-60F3-4C53-951B-B46274740787}" type="pres">
      <dgm:prSet presAssocID="{F33DAC8E-F507-4350-A606-FD068E95130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3EF2AB9A-BC0D-4DAA-89BB-9A9F04E65A15}" type="pres">
      <dgm:prSet presAssocID="{F33DAC8E-F507-4350-A606-FD068E95130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65E8FC40-DE03-4FBA-ADD8-5A0B3A1468D7}" type="pres">
      <dgm:prSet presAssocID="{F33DAC8E-F507-4350-A606-FD068E95130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A1A13FC8-C94F-4EC6-9284-F6D7AB668404}" type="pres">
      <dgm:prSet presAssocID="{F33DAC8E-F507-4350-A606-FD068E95130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29868CB1-9613-48C9-88C9-1161DEA98103}" type="pres">
      <dgm:prSet presAssocID="{F33DAC8E-F507-4350-A606-FD068E95130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BD9B0532-F1EB-4A9C-8285-ADBB8DD2D7F5}" type="pres">
      <dgm:prSet presAssocID="{F33DAC8E-F507-4350-A606-FD068E95130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0D6A6057-57F8-436D-8115-D714941D8F68}" type="pres">
      <dgm:prSet presAssocID="{F33DAC8E-F507-4350-A606-FD068E95130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67B94C81-D48C-4ECF-BAE8-E07292FA55DB}" type="pres">
      <dgm:prSet presAssocID="{F33DAC8E-F507-4350-A606-FD068E95130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6125BECD-4618-4570-A51F-AD09B21450BC}" type="pres">
      <dgm:prSet presAssocID="{F33DAC8E-F507-4350-A606-FD068E95130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D7BA563C-D95B-425A-A985-B05F4B58F9E6}" type="pres">
      <dgm:prSet presAssocID="{F33DAC8E-F507-4350-A606-FD068E95130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22728B35-3E9B-4808-B729-7930A1D454C5}" type="pres">
      <dgm:prSet presAssocID="{F33DAC8E-F507-4350-A606-FD068E95130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</dgm:ptLst>
  <dgm:cxnLst>
    <dgm:cxn modelId="{4701C812-45B8-4E68-AC6A-8BE14CBB9C0D}" type="presOf" srcId="{8748A5A9-754F-48A2-9C6F-BA7A629C8440}" destId="{29868CB1-9613-48C9-88C9-1161DEA98103}" srcOrd="0" destOrd="0" presId="urn:microsoft.com/office/officeart/2005/8/layout/vProcess5"/>
    <dgm:cxn modelId="{043C336F-1E2E-46D1-85A5-ACD775602F3D}" srcId="{F33DAC8E-F507-4350-A606-FD068E951307}" destId="{22B303A9-AAAE-43E4-913F-DF07770FA07D}" srcOrd="0" destOrd="0" parTransId="{E693F1F6-4422-4FEF-853A-B74B0E9B21E5}" sibTransId="{4F9B90A1-8219-4866-B94B-00858D1A7790}"/>
    <dgm:cxn modelId="{AD82D0A9-694B-45EF-87F1-D490A6BDE0B1}" type="presOf" srcId="{18B239F4-6876-48DF-B937-5FFF0CCEFF7E}" destId="{D7BA563C-D95B-425A-A985-B05F4B58F9E6}" srcOrd="1" destOrd="0" presId="urn:microsoft.com/office/officeart/2005/8/layout/vProcess5"/>
    <dgm:cxn modelId="{CA3F6F5D-4485-42CF-BA00-6C1519E21AD1}" srcId="{F33DAC8E-F507-4350-A606-FD068E951307}" destId="{18B239F4-6876-48DF-B937-5FFF0CCEFF7E}" srcOrd="3" destOrd="0" parTransId="{F1CC2D77-DE73-4B40-ABA4-A894CD1E4144}" sibTransId="{00928B08-367F-44D4-96ED-AF30138CB030}"/>
    <dgm:cxn modelId="{05543857-2CD9-48FA-95CD-CF6A74108006}" type="presOf" srcId="{F33DAC8E-F507-4350-A606-FD068E951307}" destId="{D5023FEE-2E3B-4521-85E5-910E5B80D5AB}" srcOrd="0" destOrd="0" presId="urn:microsoft.com/office/officeart/2005/8/layout/vProcess5"/>
    <dgm:cxn modelId="{33347DCD-3752-4DEC-B1CE-B0B9BDD55C21}" type="presOf" srcId="{5E86672A-C50D-44DF-84D7-67D29F6F4BC9}" destId="{67B94C81-D48C-4ECF-BAE8-E07292FA55DB}" srcOrd="1" destOrd="0" presId="urn:microsoft.com/office/officeart/2005/8/layout/vProcess5"/>
    <dgm:cxn modelId="{4D019DFD-8878-42AF-8088-7801235A86BB}" type="presOf" srcId="{BDB06034-2D35-4A16-90A4-B6068DF69578}" destId="{A1A13FC8-C94F-4EC6-9284-F6D7AB668404}" srcOrd="0" destOrd="0" presId="urn:microsoft.com/office/officeart/2005/8/layout/vProcess5"/>
    <dgm:cxn modelId="{2C743560-418D-4376-BC18-B24AF54F4FBC}" type="presOf" srcId="{1329825B-0E7C-4AAB-9305-40C60D0868BD}" destId="{6125BECD-4618-4570-A51F-AD09B21450BC}" srcOrd="1" destOrd="0" presId="urn:microsoft.com/office/officeart/2005/8/layout/vProcess5"/>
    <dgm:cxn modelId="{45C221CC-0DD2-476C-B0A0-EE0F7AD31228}" type="presOf" srcId="{7F26E2F1-7BE6-4EC3-8797-D5511F3BCD16}" destId="{3EF2AB9A-BC0D-4DAA-89BB-9A9F04E65A15}" srcOrd="0" destOrd="0" presId="urn:microsoft.com/office/officeart/2005/8/layout/vProcess5"/>
    <dgm:cxn modelId="{8B1694B2-862D-4FC3-BF96-303D2DFE8BE9}" type="presOf" srcId="{18B239F4-6876-48DF-B937-5FFF0CCEFF7E}" destId="{180F0D89-60F3-4C53-951B-B46274740787}" srcOrd="0" destOrd="0" presId="urn:microsoft.com/office/officeart/2005/8/layout/vProcess5"/>
    <dgm:cxn modelId="{B76F3F5C-B42B-41D7-A314-6D0F3685E51D}" type="presOf" srcId="{22B303A9-AAAE-43E4-913F-DF07770FA07D}" destId="{4784260E-817B-41AF-98D9-4723E642D9B1}" srcOrd="0" destOrd="0" presId="urn:microsoft.com/office/officeart/2005/8/layout/vProcess5"/>
    <dgm:cxn modelId="{E5A813E8-8851-4CDE-9C15-6DF8079DE740}" srcId="{F33DAC8E-F507-4350-A606-FD068E951307}" destId="{1329825B-0E7C-4AAB-9305-40C60D0868BD}" srcOrd="2" destOrd="0" parTransId="{48B5AB5C-6673-4751-B21E-5DEC10E9C74C}" sibTransId="{8748A5A9-754F-48A2-9C6F-BA7A629C8440}"/>
    <dgm:cxn modelId="{06070E1D-AA82-405D-BA1D-6328894BB2A9}" srcId="{F33DAC8E-F507-4350-A606-FD068E951307}" destId="{5E86672A-C50D-44DF-84D7-67D29F6F4BC9}" srcOrd="1" destOrd="0" parTransId="{4075B530-EA8A-4713-BBF3-72C51866E567}" sibTransId="{BDB06034-2D35-4A16-90A4-B6068DF69578}"/>
    <dgm:cxn modelId="{C21B292F-5933-483E-BF5F-5471AC169A8A}" type="presOf" srcId="{5E86672A-C50D-44DF-84D7-67D29F6F4BC9}" destId="{C4FC3E3B-837B-4746-8E8D-BE9D20C145D7}" srcOrd="0" destOrd="0" presId="urn:microsoft.com/office/officeart/2005/8/layout/vProcess5"/>
    <dgm:cxn modelId="{202E8E28-82A3-4E17-90A9-F7E82602AEF0}" type="presOf" srcId="{1329825B-0E7C-4AAB-9305-40C60D0868BD}" destId="{4C6AFA07-5D37-4C3F-B3D8-5B28393F45A2}" srcOrd="0" destOrd="0" presId="urn:microsoft.com/office/officeart/2005/8/layout/vProcess5"/>
    <dgm:cxn modelId="{1A548C33-BDAD-4028-8300-FE5AA1DAD091}" type="presOf" srcId="{22B303A9-AAAE-43E4-913F-DF07770FA07D}" destId="{0D6A6057-57F8-436D-8115-D714941D8F68}" srcOrd="1" destOrd="0" presId="urn:microsoft.com/office/officeart/2005/8/layout/vProcess5"/>
    <dgm:cxn modelId="{2D05D9FB-DCF2-4651-91C4-41B6276A529B}" type="presOf" srcId="{00928B08-367F-44D4-96ED-AF30138CB030}" destId="{BD9B0532-F1EB-4A9C-8285-ADBB8DD2D7F5}" srcOrd="0" destOrd="0" presId="urn:microsoft.com/office/officeart/2005/8/layout/vProcess5"/>
    <dgm:cxn modelId="{1CDDC64E-426F-4506-998D-A02D39E1FEC0}" type="presOf" srcId="{7F26E2F1-7BE6-4EC3-8797-D5511F3BCD16}" destId="{22728B35-3E9B-4808-B729-7930A1D454C5}" srcOrd="1" destOrd="0" presId="urn:microsoft.com/office/officeart/2005/8/layout/vProcess5"/>
    <dgm:cxn modelId="{115AAAC8-70FF-4908-8786-630492F711A9}" srcId="{F33DAC8E-F507-4350-A606-FD068E951307}" destId="{7F26E2F1-7BE6-4EC3-8797-D5511F3BCD16}" srcOrd="4" destOrd="0" parTransId="{A34910B5-699A-46B6-A845-A1765EFAE88A}" sibTransId="{8F8B06FF-9CC2-4639-B986-B083CB4D2EDE}"/>
    <dgm:cxn modelId="{520EAA23-996B-4D64-A600-47F447C94662}" type="presOf" srcId="{4F9B90A1-8219-4866-B94B-00858D1A7790}" destId="{65E8FC40-DE03-4FBA-ADD8-5A0B3A1468D7}" srcOrd="0" destOrd="0" presId="urn:microsoft.com/office/officeart/2005/8/layout/vProcess5"/>
    <dgm:cxn modelId="{B4962C19-EC20-48D8-A630-293056F5153C}" type="presParOf" srcId="{D5023FEE-2E3B-4521-85E5-910E5B80D5AB}" destId="{28EE0E13-731C-40E2-BE6C-CD6DEFB13498}" srcOrd="0" destOrd="0" presId="urn:microsoft.com/office/officeart/2005/8/layout/vProcess5"/>
    <dgm:cxn modelId="{A23F5258-CE67-4F32-941B-712328DCC96E}" type="presParOf" srcId="{D5023FEE-2E3B-4521-85E5-910E5B80D5AB}" destId="{4784260E-817B-41AF-98D9-4723E642D9B1}" srcOrd="1" destOrd="0" presId="urn:microsoft.com/office/officeart/2005/8/layout/vProcess5"/>
    <dgm:cxn modelId="{DFFB0BB3-B8F0-4314-BBC6-5CA863047490}" type="presParOf" srcId="{D5023FEE-2E3B-4521-85E5-910E5B80D5AB}" destId="{C4FC3E3B-837B-4746-8E8D-BE9D20C145D7}" srcOrd="2" destOrd="0" presId="urn:microsoft.com/office/officeart/2005/8/layout/vProcess5"/>
    <dgm:cxn modelId="{08B3E2E2-200B-4239-823E-D9D424129633}" type="presParOf" srcId="{D5023FEE-2E3B-4521-85E5-910E5B80D5AB}" destId="{4C6AFA07-5D37-4C3F-B3D8-5B28393F45A2}" srcOrd="3" destOrd="0" presId="urn:microsoft.com/office/officeart/2005/8/layout/vProcess5"/>
    <dgm:cxn modelId="{23A8121C-E812-4AFC-8D18-FD520BAF1B02}" type="presParOf" srcId="{D5023FEE-2E3B-4521-85E5-910E5B80D5AB}" destId="{180F0D89-60F3-4C53-951B-B46274740787}" srcOrd="4" destOrd="0" presId="urn:microsoft.com/office/officeart/2005/8/layout/vProcess5"/>
    <dgm:cxn modelId="{388D7434-5022-4E95-94C1-1779BD467C11}" type="presParOf" srcId="{D5023FEE-2E3B-4521-85E5-910E5B80D5AB}" destId="{3EF2AB9A-BC0D-4DAA-89BB-9A9F04E65A15}" srcOrd="5" destOrd="0" presId="urn:microsoft.com/office/officeart/2005/8/layout/vProcess5"/>
    <dgm:cxn modelId="{60A277DE-A017-4665-82FD-DD44967F9B94}" type="presParOf" srcId="{D5023FEE-2E3B-4521-85E5-910E5B80D5AB}" destId="{65E8FC40-DE03-4FBA-ADD8-5A0B3A1468D7}" srcOrd="6" destOrd="0" presId="urn:microsoft.com/office/officeart/2005/8/layout/vProcess5"/>
    <dgm:cxn modelId="{B26803E7-CB9A-49AC-B189-7978EEB0A27C}" type="presParOf" srcId="{D5023FEE-2E3B-4521-85E5-910E5B80D5AB}" destId="{A1A13FC8-C94F-4EC6-9284-F6D7AB668404}" srcOrd="7" destOrd="0" presId="urn:microsoft.com/office/officeart/2005/8/layout/vProcess5"/>
    <dgm:cxn modelId="{14F9E9F1-0321-4B08-8EF8-7BD962EF8301}" type="presParOf" srcId="{D5023FEE-2E3B-4521-85E5-910E5B80D5AB}" destId="{29868CB1-9613-48C9-88C9-1161DEA98103}" srcOrd="8" destOrd="0" presId="urn:microsoft.com/office/officeart/2005/8/layout/vProcess5"/>
    <dgm:cxn modelId="{2F272AA6-6EF8-4160-809F-2A38ABBF536A}" type="presParOf" srcId="{D5023FEE-2E3B-4521-85E5-910E5B80D5AB}" destId="{BD9B0532-F1EB-4A9C-8285-ADBB8DD2D7F5}" srcOrd="9" destOrd="0" presId="urn:microsoft.com/office/officeart/2005/8/layout/vProcess5"/>
    <dgm:cxn modelId="{657BDC1A-EAE1-41D2-AA2E-C820B957AD45}" type="presParOf" srcId="{D5023FEE-2E3B-4521-85E5-910E5B80D5AB}" destId="{0D6A6057-57F8-436D-8115-D714941D8F68}" srcOrd="10" destOrd="0" presId="urn:microsoft.com/office/officeart/2005/8/layout/vProcess5"/>
    <dgm:cxn modelId="{B236C9D8-1659-46D0-BFDB-607AC77E6704}" type="presParOf" srcId="{D5023FEE-2E3B-4521-85E5-910E5B80D5AB}" destId="{67B94C81-D48C-4ECF-BAE8-E07292FA55DB}" srcOrd="11" destOrd="0" presId="urn:microsoft.com/office/officeart/2005/8/layout/vProcess5"/>
    <dgm:cxn modelId="{B8B72B1B-7453-4CAA-B597-5082E84AAFD1}" type="presParOf" srcId="{D5023FEE-2E3B-4521-85E5-910E5B80D5AB}" destId="{6125BECD-4618-4570-A51F-AD09B21450BC}" srcOrd="12" destOrd="0" presId="urn:microsoft.com/office/officeart/2005/8/layout/vProcess5"/>
    <dgm:cxn modelId="{F56ACD2B-7620-4CB8-BDEE-9BAB2B22A291}" type="presParOf" srcId="{D5023FEE-2E3B-4521-85E5-910E5B80D5AB}" destId="{D7BA563C-D95B-425A-A985-B05F4B58F9E6}" srcOrd="13" destOrd="0" presId="urn:microsoft.com/office/officeart/2005/8/layout/vProcess5"/>
    <dgm:cxn modelId="{62CC6883-1EDA-4C1C-A1D0-63151C94B7C3}" type="presParOf" srcId="{D5023FEE-2E3B-4521-85E5-910E5B80D5AB}" destId="{22728B35-3E9B-4808-B729-7930A1D454C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CD7D43-DE24-4352-8FE5-D2BB0D92E50A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ZW"/>
        </a:p>
      </dgm:t>
    </dgm:pt>
    <dgm:pt modelId="{11861AFD-8E2C-4904-AEC6-EDDF114EA3A8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ZW" sz="1800" b="1" dirty="0">
              <a:solidFill>
                <a:schemeClr val="bg1"/>
              </a:solidFill>
            </a:rPr>
            <a:t>.</a:t>
          </a:r>
        </a:p>
      </dgm:t>
    </dgm:pt>
    <dgm:pt modelId="{DE9FD6D4-33CA-4863-9AF5-0BE52CA123B1}" type="parTrans" cxnId="{2D88B548-E3C2-404A-8E3A-98CC760FC34D}">
      <dgm:prSet/>
      <dgm:spPr/>
      <dgm:t>
        <a:bodyPr/>
        <a:lstStyle/>
        <a:p>
          <a:endParaRPr lang="en-ZW" sz="1800" b="1">
            <a:solidFill>
              <a:schemeClr val="bg1"/>
            </a:solidFill>
          </a:endParaRPr>
        </a:p>
      </dgm:t>
    </dgm:pt>
    <dgm:pt modelId="{D2A349D6-F2E3-440E-9F10-904CF27D27C0}" type="sibTrans" cxnId="{2D88B548-E3C2-404A-8E3A-98CC760FC34D}">
      <dgm:prSet/>
      <dgm:spPr/>
      <dgm:t>
        <a:bodyPr/>
        <a:lstStyle/>
        <a:p>
          <a:endParaRPr lang="en-ZW" sz="1800" b="1">
            <a:solidFill>
              <a:schemeClr val="bg1"/>
            </a:solidFill>
          </a:endParaRPr>
        </a:p>
      </dgm:t>
    </dgm:pt>
    <dgm:pt modelId="{7F54DCDF-5BF6-46C8-A910-85D5FBC9F64C}">
      <dgm:prSet phldrT="[Text]" custT="1"/>
      <dgm:spPr>
        <a:solidFill>
          <a:srgbClr val="002060"/>
        </a:solidFill>
      </dgm:spPr>
      <dgm:t>
        <a:bodyPr/>
        <a:lstStyle/>
        <a:p>
          <a:r>
            <a:rPr lang="en-ZW" sz="1800" b="1" dirty="0">
              <a:solidFill>
                <a:schemeClr val="bg1"/>
              </a:solidFill>
            </a:rPr>
            <a:t>US$2.2b in total assets (14% of GDP) </a:t>
          </a:r>
        </a:p>
      </dgm:t>
    </dgm:pt>
    <dgm:pt modelId="{358975F2-68A6-4357-A869-6D55926A0EB2}" type="parTrans" cxnId="{7A9EED5C-CE3E-49EE-A49F-B502937D2568}">
      <dgm:prSet/>
      <dgm:spPr>
        <a:solidFill>
          <a:srgbClr val="FF0000"/>
        </a:solidFill>
      </dgm:spPr>
      <dgm:t>
        <a:bodyPr/>
        <a:lstStyle/>
        <a:p>
          <a:endParaRPr lang="en-ZW" sz="1800" b="1">
            <a:solidFill>
              <a:schemeClr val="bg1"/>
            </a:solidFill>
          </a:endParaRPr>
        </a:p>
      </dgm:t>
    </dgm:pt>
    <dgm:pt modelId="{4D73B775-87B4-472C-BC69-28321A98E744}" type="sibTrans" cxnId="{7A9EED5C-CE3E-49EE-A49F-B502937D2568}">
      <dgm:prSet/>
      <dgm:spPr/>
      <dgm:t>
        <a:bodyPr/>
        <a:lstStyle/>
        <a:p>
          <a:endParaRPr lang="en-ZW" sz="1800" b="1">
            <a:solidFill>
              <a:schemeClr val="bg1"/>
            </a:solidFill>
          </a:endParaRPr>
        </a:p>
      </dgm:t>
    </dgm:pt>
    <dgm:pt modelId="{41289F4F-551E-4DF3-93B3-9178CB6C1A74}">
      <dgm:prSet phldrT="[Text]" custT="1"/>
      <dgm:spPr>
        <a:solidFill>
          <a:srgbClr val="002060"/>
        </a:solidFill>
      </dgm:spPr>
      <dgm:t>
        <a:bodyPr/>
        <a:lstStyle/>
        <a:p>
          <a:r>
            <a:rPr lang="en-ZW" sz="1800" b="1" dirty="0">
              <a:solidFill>
                <a:schemeClr val="bg1"/>
              </a:solidFill>
            </a:rPr>
            <a:t>US$14b transactions in H1 2017 (35% of national transactions)</a:t>
          </a:r>
        </a:p>
      </dgm:t>
    </dgm:pt>
    <dgm:pt modelId="{47E08B0E-0070-447F-A42C-40058E230C8A}" type="parTrans" cxnId="{534AAC79-207B-4CDC-93E9-458EE6FBF2FF}">
      <dgm:prSet/>
      <dgm:spPr>
        <a:solidFill>
          <a:srgbClr val="FF0000"/>
        </a:solidFill>
      </dgm:spPr>
      <dgm:t>
        <a:bodyPr/>
        <a:lstStyle/>
        <a:p>
          <a:endParaRPr lang="en-ZW" sz="1800" b="1">
            <a:solidFill>
              <a:schemeClr val="bg1"/>
            </a:solidFill>
          </a:endParaRPr>
        </a:p>
      </dgm:t>
    </dgm:pt>
    <dgm:pt modelId="{BB36D382-804A-4DEB-817E-701FDDD48FC5}" type="sibTrans" cxnId="{534AAC79-207B-4CDC-93E9-458EE6FBF2FF}">
      <dgm:prSet/>
      <dgm:spPr/>
      <dgm:t>
        <a:bodyPr/>
        <a:lstStyle/>
        <a:p>
          <a:endParaRPr lang="en-ZW" sz="1800" b="1">
            <a:solidFill>
              <a:schemeClr val="bg1"/>
            </a:solidFill>
          </a:endParaRPr>
        </a:p>
      </dgm:t>
    </dgm:pt>
    <dgm:pt modelId="{ABBE9F04-F82F-4748-8B7C-DFB094EE2E2D}">
      <dgm:prSet phldrT="[Text]" custT="1"/>
      <dgm:spPr>
        <a:solidFill>
          <a:srgbClr val="002060"/>
        </a:solidFill>
      </dgm:spPr>
      <dgm:t>
        <a:bodyPr/>
        <a:lstStyle/>
        <a:p>
          <a:r>
            <a:rPr lang="en-ZW" sz="1800" b="1" dirty="0">
              <a:solidFill>
                <a:schemeClr val="bg1"/>
              </a:solidFill>
            </a:rPr>
            <a:t>US$1.04b in loans &amp; advances (27% of industry advances)</a:t>
          </a:r>
        </a:p>
      </dgm:t>
    </dgm:pt>
    <dgm:pt modelId="{40D6FFBD-48CB-4B55-8C90-67236BD04EAD}" type="parTrans" cxnId="{22346302-5C54-486A-9348-AFB2B0EA471A}">
      <dgm:prSet/>
      <dgm:spPr>
        <a:solidFill>
          <a:srgbClr val="FF0000"/>
        </a:solidFill>
      </dgm:spPr>
      <dgm:t>
        <a:bodyPr/>
        <a:lstStyle/>
        <a:p>
          <a:endParaRPr lang="en-ZW" sz="1800" b="1">
            <a:solidFill>
              <a:schemeClr val="bg1"/>
            </a:solidFill>
          </a:endParaRPr>
        </a:p>
      </dgm:t>
    </dgm:pt>
    <dgm:pt modelId="{3435BFDD-5625-4CFC-A29E-D252FBC2F33A}" type="sibTrans" cxnId="{22346302-5C54-486A-9348-AFB2B0EA471A}">
      <dgm:prSet/>
      <dgm:spPr/>
      <dgm:t>
        <a:bodyPr/>
        <a:lstStyle/>
        <a:p>
          <a:endParaRPr lang="en-ZW" sz="1800" b="1">
            <a:solidFill>
              <a:schemeClr val="bg1"/>
            </a:solidFill>
          </a:endParaRPr>
        </a:p>
      </dgm:t>
    </dgm:pt>
    <dgm:pt modelId="{86B2DDF2-20F7-46E5-AE2E-FA07C8C9C6AB}">
      <dgm:prSet phldrT="[Text]" custT="1"/>
      <dgm:spPr>
        <a:solidFill>
          <a:srgbClr val="002060"/>
        </a:solidFill>
      </dgm:spPr>
      <dgm:t>
        <a:bodyPr/>
        <a:lstStyle/>
        <a:p>
          <a:r>
            <a:rPr lang="en-ZW" sz="1800" b="1" dirty="0">
              <a:solidFill>
                <a:schemeClr val="bg1"/>
              </a:solidFill>
            </a:rPr>
            <a:t>111 000 insurance policies (about 5% of insured population)</a:t>
          </a:r>
        </a:p>
      </dgm:t>
    </dgm:pt>
    <dgm:pt modelId="{3EEFCCF8-6811-40EB-AA00-D3A699B9B59C}" type="parTrans" cxnId="{F6D624F7-6A6F-4545-BD85-4A46C85D79B2}">
      <dgm:prSet/>
      <dgm:spPr>
        <a:solidFill>
          <a:srgbClr val="FF0000"/>
        </a:solidFill>
      </dgm:spPr>
      <dgm:t>
        <a:bodyPr/>
        <a:lstStyle/>
        <a:p>
          <a:endParaRPr lang="en-ZW" sz="1800" b="1">
            <a:solidFill>
              <a:schemeClr val="bg1"/>
            </a:solidFill>
          </a:endParaRPr>
        </a:p>
      </dgm:t>
    </dgm:pt>
    <dgm:pt modelId="{3F86C60B-FA02-4040-AB6F-E392914047E0}" type="sibTrans" cxnId="{F6D624F7-6A6F-4545-BD85-4A46C85D79B2}">
      <dgm:prSet/>
      <dgm:spPr/>
      <dgm:t>
        <a:bodyPr/>
        <a:lstStyle/>
        <a:p>
          <a:endParaRPr lang="en-ZW" sz="1800" b="1">
            <a:solidFill>
              <a:schemeClr val="bg1"/>
            </a:solidFill>
          </a:endParaRPr>
        </a:p>
      </dgm:t>
    </dgm:pt>
    <dgm:pt modelId="{610F0F00-5888-47B7-9771-B1BEF99415BC}">
      <dgm:prSet phldrT="[Text]" custT="1"/>
      <dgm:spPr>
        <a:solidFill>
          <a:srgbClr val="002060"/>
        </a:solidFill>
      </dgm:spPr>
      <dgm:t>
        <a:bodyPr/>
        <a:lstStyle/>
        <a:p>
          <a:r>
            <a:rPr lang="en-ZW" sz="1800" b="1" dirty="0">
              <a:solidFill>
                <a:schemeClr val="bg1"/>
              </a:solidFill>
            </a:rPr>
            <a:t>US$293m in bank shareholder funds (20% of industry total)</a:t>
          </a:r>
        </a:p>
      </dgm:t>
    </dgm:pt>
    <dgm:pt modelId="{46BD6C2F-37F2-4989-BF4C-8C6D1B0D3A00}" type="parTrans" cxnId="{8A51F7EC-C70B-4147-B6B9-69D6F3D46CA7}">
      <dgm:prSet/>
      <dgm:spPr>
        <a:solidFill>
          <a:srgbClr val="FF0000"/>
        </a:solidFill>
      </dgm:spPr>
      <dgm:t>
        <a:bodyPr/>
        <a:lstStyle/>
        <a:p>
          <a:endParaRPr lang="en-ZW" sz="1800" b="1">
            <a:solidFill>
              <a:schemeClr val="bg1"/>
            </a:solidFill>
          </a:endParaRPr>
        </a:p>
      </dgm:t>
    </dgm:pt>
    <dgm:pt modelId="{8F3D7400-7E9F-4D19-9BA3-41978093885A}" type="sibTrans" cxnId="{8A51F7EC-C70B-4147-B6B9-69D6F3D46CA7}">
      <dgm:prSet/>
      <dgm:spPr/>
      <dgm:t>
        <a:bodyPr/>
        <a:lstStyle/>
        <a:p>
          <a:endParaRPr lang="en-ZW" sz="1800" b="1">
            <a:solidFill>
              <a:schemeClr val="bg1"/>
            </a:solidFill>
          </a:endParaRPr>
        </a:p>
      </dgm:t>
    </dgm:pt>
    <dgm:pt modelId="{AC304933-7B01-4201-810C-AEFDAC89DAA0}">
      <dgm:prSet phldrT="[Text]" custT="1"/>
      <dgm:spPr>
        <a:solidFill>
          <a:srgbClr val="002060"/>
        </a:solidFill>
      </dgm:spPr>
      <dgm:t>
        <a:bodyPr/>
        <a:lstStyle/>
        <a:p>
          <a:r>
            <a:rPr lang="en-ZW" sz="1800" b="1" dirty="0">
              <a:solidFill>
                <a:schemeClr val="bg1"/>
              </a:solidFill>
            </a:rPr>
            <a:t>408 000 active bank accounts (13% of banked population). </a:t>
          </a:r>
        </a:p>
      </dgm:t>
    </dgm:pt>
    <dgm:pt modelId="{749185DC-B19F-414C-8505-D1AAE93D50BC}" type="parTrans" cxnId="{5C09468A-36F4-42E5-85C7-370FF3485471}">
      <dgm:prSet/>
      <dgm:spPr>
        <a:solidFill>
          <a:srgbClr val="FF0000"/>
        </a:solidFill>
      </dgm:spPr>
      <dgm:t>
        <a:bodyPr/>
        <a:lstStyle/>
        <a:p>
          <a:endParaRPr lang="en-ZW" sz="1800"/>
        </a:p>
      </dgm:t>
    </dgm:pt>
    <dgm:pt modelId="{073A1C6B-6D77-40A1-B526-FFBD15173C6F}" type="sibTrans" cxnId="{5C09468A-36F4-42E5-85C7-370FF3485471}">
      <dgm:prSet/>
      <dgm:spPr/>
      <dgm:t>
        <a:bodyPr/>
        <a:lstStyle/>
        <a:p>
          <a:endParaRPr lang="en-ZW" sz="1800"/>
        </a:p>
      </dgm:t>
    </dgm:pt>
    <dgm:pt modelId="{4BE84B13-2A45-4AAC-9C00-DEE835B8F4A5}">
      <dgm:prSet phldrT="[Text]"/>
      <dgm:spPr>
        <a:solidFill>
          <a:srgbClr val="002060"/>
        </a:solidFill>
      </dgm:spPr>
      <dgm:t>
        <a:bodyPr/>
        <a:lstStyle/>
        <a:p>
          <a:r>
            <a:rPr lang="en-ZW" b="1" dirty="0" smtClean="0">
              <a:solidFill>
                <a:schemeClr val="bg1"/>
              </a:solidFill>
            </a:rPr>
            <a:t>US$82m remittances handled in 2016 (11% of official remittances). </a:t>
          </a:r>
          <a:endParaRPr lang="en-ZW" b="1" dirty="0">
            <a:solidFill>
              <a:schemeClr val="bg1"/>
            </a:solidFill>
          </a:endParaRPr>
        </a:p>
      </dgm:t>
    </dgm:pt>
    <dgm:pt modelId="{8254CFEB-052C-4BA2-A038-65169A679F71}" type="parTrans" cxnId="{A66BB499-D832-4758-A396-D1244F3D6FC1}">
      <dgm:prSet/>
      <dgm:spPr>
        <a:solidFill>
          <a:srgbClr val="FF0000"/>
        </a:solidFill>
      </dgm:spPr>
      <dgm:t>
        <a:bodyPr/>
        <a:lstStyle/>
        <a:p>
          <a:endParaRPr lang="en-ZW"/>
        </a:p>
      </dgm:t>
    </dgm:pt>
    <dgm:pt modelId="{4CD4E2BB-36D2-4E7C-B1AE-7C39264E0A44}" type="sibTrans" cxnId="{A66BB499-D832-4758-A396-D1244F3D6FC1}">
      <dgm:prSet/>
      <dgm:spPr/>
      <dgm:t>
        <a:bodyPr/>
        <a:lstStyle/>
        <a:p>
          <a:endParaRPr lang="en-ZW"/>
        </a:p>
      </dgm:t>
    </dgm:pt>
    <dgm:pt modelId="{A71694AE-81DB-4BDB-AF84-B646D6B7504E}" type="pres">
      <dgm:prSet presAssocID="{73CD7D43-DE24-4352-8FE5-D2BB0D92E50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ZW"/>
        </a:p>
      </dgm:t>
    </dgm:pt>
    <dgm:pt modelId="{D4B04A8D-AB91-4133-91EC-70B2077E18F5}" type="pres">
      <dgm:prSet presAssocID="{11861AFD-8E2C-4904-AEC6-EDDF114EA3A8}" presName="centerShape" presStyleLbl="node0" presStyleIdx="0" presStyleCnt="1"/>
      <dgm:spPr/>
      <dgm:t>
        <a:bodyPr/>
        <a:lstStyle/>
        <a:p>
          <a:endParaRPr lang="en-ZW"/>
        </a:p>
      </dgm:t>
    </dgm:pt>
    <dgm:pt modelId="{847FCAF4-8987-4F9D-8730-A6D7F2336A09}" type="pres">
      <dgm:prSet presAssocID="{358975F2-68A6-4357-A869-6D55926A0EB2}" presName="parTrans" presStyleLbl="bgSibTrans2D1" presStyleIdx="0" presStyleCnt="7"/>
      <dgm:spPr/>
      <dgm:t>
        <a:bodyPr/>
        <a:lstStyle/>
        <a:p>
          <a:endParaRPr lang="en-ZW"/>
        </a:p>
      </dgm:t>
    </dgm:pt>
    <dgm:pt modelId="{0449868A-A4C4-4D2F-8E38-3D534B00E23F}" type="pres">
      <dgm:prSet presAssocID="{7F54DCDF-5BF6-46C8-A910-85D5FBC9F64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3568C21C-1433-4E31-9DC3-53EB34234F7F}" type="pres">
      <dgm:prSet presAssocID="{47E08B0E-0070-447F-A42C-40058E230C8A}" presName="parTrans" presStyleLbl="bgSibTrans2D1" presStyleIdx="1" presStyleCnt="7"/>
      <dgm:spPr/>
      <dgm:t>
        <a:bodyPr/>
        <a:lstStyle/>
        <a:p>
          <a:endParaRPr lang="en-ZW"/>
        </a:p>
      </dgm:t>
    </dgm:pt>
    <dgm:pt modelId="{9CE0648E-33F1-4148-91DF-FECC8DF5E052}" type="pres">
      <dgm:prSet presAssocID="{41289F4F-551E-4DF3-93B3-9178CB6C1A7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4628E6CD-8228-49A1-9CFA-4046284F839C}" type="pres">
      <dgm:prSet presAssocID="{40D6FFBD-48CB-4B55-8C90-67236BD04EAD}" presName="parTrans" presStyleLbl="bgSibTrans2D1" presStyleIdx="2" presStyleCnt="7"/>
      <dgm:spPr/>
      <dgm:t>
        <a:bodyPr/>
        <a:lstStyle/>
        <a:p>
          <a:endParaRPr lang="en-ZW"/>
        </a:p>
      </dgm:t>
    </dgm:pt>
    <dgm:pt modelId="{39F26F73-F6C6-4CF6-A562-923E0CAB189E}" type="pres">
      <dgm:prSet presAssocID="{ABBE9F04-F82F-4748-8B7C-DFB094EE2E2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5AFC5E13-9257-42DB-A070-E4FF29972474}" type="pres">
      <dgm:prSet presAssocID="{749185DC-B19F-414C-8505-D1AAE93D50BC}" presName="parTrans" presStyleLbl="bgSibTrans2D1" presStyleIdx="3" presStyleCnt="7"/>
      <dgm:spPr/>
      <dgm:t>
        <a:bodyPr/>
        <a:lstStyle/>
        <a:p>
          <a:endParaRPr lang="en-ZW"/>
        </a:p>
      </dgm:t>
    </dgm:pt>
    <dgm:pt modelId="{7B7745B6-8D3B-41AF-BF64-EC90E8824BB8}" type="pres">
      <dgm:prSet presAssocID="{AC304933-7B01-4201-810C-AEFDAC89DAA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6B18F42C-C0F7-4699-A564-8C7734FCB7A1}" type="pres">
      <dgm:prSet presAssocID="{3EEFCCF8-6811-40EB-AA00-D3A699B9B59C}" presName="parTrans" presStyleLbl="bgSibTrans2D1" presStyleIdx="4" presStyleCnt="7"/>
      <dgm:spPr/>
      <dgm:t>
        <a:bodyPr/>
        <a:lstStyle/>
        <a:p>
          <a:endParaRPr lang="en-ZW"/>
        </a:p>
      </dgm:t>
    </dgm:pt>
    <dgm:pt modelId="{B7B5968C-F94B-4B69-9FBE-3AF4D9CD7FED}" type="pres">
      <dgm:prSet presAssocID="{86B2DDF2-20F7-46E5-AE2E-FA07C8C9C6A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F5E9DD9E-B63E-45DE-B967-3FC4D77E7AA9}" type="pres">
      <dgm:prSet presAssocID="{8254CFEB-052C-4BA2-A038-65169A679F71}" presName="parTrans" presStyleLbl="bgSibTrans2D1" presStyleIdx="5" presStyleCnt="7"/>
      <dgm:spPr/>
      <dgm:t>
        <a:bodyPr/>
        <a:lstStyle/>
        <a:p>
          <a:endParaRPr lang="en-ZW"/>
        </a:p>
      </dgm:t>
    </dgm:pt>
    <dgm:pt modelId="{C6DC353A-7764-4492-9E59-75356CFC3939}" type="pres">
      <dgm:prSet presAssocID="{4BE84B13-2A45-4AAC-9C00-DEE835B8F4A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3894ED15-CC3A-4839-A23F-073AF19A2854}" type="pres">
      <dgm:prSet presAssocID="{46BD6C2F-37F2-4989-BF4C-8C6D1B0D3A00}" presName="parTrans" presStyleLbl="bgSibTrans2D1" presStyleIdx="6" presStyleCnt="7"/>
      <dgm:spPr/>
      <dgm:t>
        <a:bodyPr/>
        <a:lstStyle/>
        <a:p>
          <a:endParaRPr lang="en-ZW"/>
        </a:p>
      </dgm:t>
    </dgm:pt>
    <dgm:pt modelId="{9A7271FF-31BE-4DEE-81ED-0848DCF19CCB}" type="pres">
      <dgm:prSet presAssocID="{610F0F00-5888-47B7-9771-B1BEF99415B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</dgm:ptLst>
  <dgm:cxnLst>
    <dgm:cxn modelId="{4E8647BB-0897-4ED1-8CAD-240E13B8F628}" type="presOf" srcId="{86B2DDF2-20F7-46E5-AE2E-FA07C8C9C6AB}" destId="{B7B5968C-F94B-4B69-9FBE-3AF4D9CD7FED}" srcOrd="0" destOrd="0" presId="urn:microsoft.com/office/officeart/2005/8/layout/radial4"/>
    <dgm:cxn modelId="{33235130-0B70-4A85-A14A-273B08E2256F}" type="presOf" srcId="{7F54DCDF-5BF6-46C8-A910-85D5FBC9F64C}" destId="{0449868A-A4C4-4D2F-8E38-3D534B00E23F}" srcOrd="0" destOrd="0" presId="urn:microsoft.com/office/officeart/2005/8/layout/radial4"/>
    <dgm:cxn modelId="{7A9EED5C-CE3E-49EE-A49F-B502937D2568}" srcId="{11861AFD-8E2C-4904-AEC6-EDDF114EA3A8}" destId="{7F54DCDF-5BF6-46C8-A910-85D5FBC9F64C}" srcOrd="0" destOrd="0" parTransId="{358975F2-68A6-4357-A869-6D55926A0EB2}" sibTransId="{4D73B775-87B4-472C-BC69-28321A98E744}"/>
    <dgm:cxn modelId="{9CA20B47-ADCA-4196-861A-150F89C39532}" type="presOf" srcId="{40D6FFBD-48CB-4B55-8C90-67236BD04EAD}" destId="{4628E6CD-8228-49A1-9CFA-4046284F839C}" srcOrd="0" destOrd="0" presId="urn:microsoft.com/office/officeart/2005/8/layout/radial4"/>
    <dgm:cxn modelId="{F6D624F7-6A6F-4545-BD85-4A46C85D79B2}" srcId="{11861AFD-8E2C-4904-AEC6-EDDF114EA3A8}" destId="{86B2DDF2-20F7-46E5-AE2E-FA07C8C9C6AB}" srcOrd="4" destOrd="0" parTransId="{3EEFCCF8-6811-40EB-AA00-D3A699B9B59C}" sibTransId="{3F86C60B-FA02-4040-AB6F-E392914047E0}"/>
    <dgm:cxn modelId="{C8FB5EEB-AA59-42F4-9297-D522E7E166DB}" type="presOf" srcId="{358975F2-68A6-4357-A869-6D55926A0EB2}" destId="{847FCAF4-8987-4F9D-8730-A6D7F2336A09}" srcOrd="0" destOrd="0" presId="urn:microsoft.com/office/officeart/2005/8/layout/radial4"/>
    <dgm:cxn modelId="{534AAC79-207B-4CDC-93E9-458EE6FBF2FF}" srcId="{11861AFD-8E2C-4904-AEC6-EDDF114EA3A8}" destId="{41289F4F-551E-4DF3-93B3-9178CB6C1A74}" srcOrd="1" destOrd="0" parTransId="{47E08B0E-0070-447F-A42C-40058E230C8A}" sibTransId="{BB36D382-804A-4DEB-817E-701FDDD48FC5}"/>
    <dgm:cxn modelId="{A66BB499-D832-4758-A396-D1244F3D6FC1}" srcId="{11861AFD-8E2C-4904-AEC6-EDDF114EA3A8}" destId="{4BE84B13-2A45-4AAC-9C00-DEE835B8F4A5}" srcOrd="5" destOrd="0" parTransId="{8254CFEB-052C-4BA2-A038-65169A679F71}" sibTransId="{4CD4E2BB-36D2-4E7C-B1AE-7C39264E0A44}"/>
    <dgm:cxn modelId="{D16F465D-F892-4524-9A1A-D597A771D804}" type="presOf" srcId="{8254CFEB-052C-4BA2-A038-65169A679F71}" destId="{F5E9DD9E-B63E-45DE-B967-3FC4D77E7AA9}" srcOrd="0" destOrd="0" presId="urn:microsoft.com/office/officeart/2005/8/layout/radial4"/>
    <dgm:cxn modelId="{2D88B548-E3C2-404A-8E3A-98CC760FC34D}" srcId="{73CD7D43-DE24-4352-8FE5-D2BB0D92E50A}" destId="{11861AFD-8E2C-4904-AEC6-EDDF114EA3A8}" srcOrd="0" destOrd="0" parTransId="{DE9FD6D4-33CA-4863-9AF5-0BE52CA123B1}" sibTransId="{D2A349D6-F2E3-440E-9F10-904CF27D27C0}"/>
    <dgm:cxn modelId="{D3205F90-AE6F-4FDB-8F95-E333B3D7F4D0}" type="presOf" srcId="{4BE84B13-2A45-4AAC-9C00-DEE835B8F4A5}" destId="{C6DC353A-7764-4492-9E59-75356CFC3939}" srcOrd="0" destOrd="0" presId="urn:microsoft.com/office/officeart/2005/8/layout/radial4"/>
    <dgm:cxn modelId="{5C09468A-36F4-42E5-85C7-370FF3485471}" srcId="{11861AFD-8E2C-4904-AEC6-EDDF114EA3A8}" destId="{AC304933-7B01-4201-810C-AEFDAC89DAA0}" srcOrd="3" destOrd="0" parTransId="{749185DC-B19F-414C-8505-D1AAE93D50BC}" sibTransId="{073A1C6B-6D77-40A1-B526-FFBD15173C6F}"/>
    <dgm:cxn modelId="{401B40AF-B056-489E-AEFE-7A39CA324759}" type="presOf" srcId="{610F0F00-5888-47B7-9771-B1BEF99415BC}" destId="{9A7271FF-31BE-4DEE-81ED-0848DCF19CCB}" srcOrd="0" destOrd="0" presId="urn:microsoft.com/office/officeart/2005/8/layout/radial4"/>
    <dgm:cxn modelId="{0569B639-D8BF-4A42-8FCF-1E6797AE49CF}" type="presOf" srcId="{41289F4F-551E-4DF3-93B3-9178CB6C1A74}" destId="{9CE0648E-33F1-4148-91DF-FECC8DF5E052}" srcOrd="0" destOrd="0" presId="urn:microsoft.com/office/officeart/2005/8/layout/radial4"/>
    <dgm:cxn modelId="{9370072B-E128-42EC-A1C5-07A7608A1331}" type="presOf" srcId="{46BD6C2F-37F2-4989-BF4C-8C6D1B0D3A00}" destId="{3894ED15-CC3A-4839-A23F-073AF19A2854}" srcOrd="0" destOrd="0" presId="urn:microsoft.com/office/officeart/2005/8/layout/radial4"/>
    <dgm:cxn modelId="{E64B37B6-31FF-4B75-A4C3-FCAA82D38A0C}" type="presOf" srcId="{11861AFD-8E2C-4904-AEC6-EDDF114EA3A8}" destId="{D4B04A8D-AB91-4133-91EC-70B2077E18F5}" srcOrd="0" destOrd="0" presId="urn:microsoft.com/office/officeart/2005/8/layout/radial4"/>
    <dgm:cxn modelId="{F37392B3-89A5-4BF5-B43B-E78104E2BBA7}" type="presOf" srcId="{73CD7D43-DE24-4352-8FE5-D2BB0D92E50A}" destId="{A71694AE-81DB-4BDB-AF84-B646D6B7504E}" srcOrd="0" destOrd="0" presId="urn:microsoft.com/office/officeart/2005/8/layout/radial4"/>
    <dgm:cxn modelId="{68E5BE4B-6D10-4F1F-BCF7-0E498C95AE3C}" type="presOf" srcId="{749185DC-B19F-414C-8505-D1AAE93D50BC}" destId="{5AFC5E13-9257-42DB-A070-E4FF29972474}" srcOrd="0" destOrd="0" presId="urn:microsoft.com/office/officeart/2005/8/layout/radial4"/>
    <dgm:cxn modelId="{8A51F7EC-C70B-4147-B6B9-69D6F3D46CA7}" srcId="{11861AFD-8E2C-4904-AEC6-EDDF114EA3A8}" destId="{610F0F00-5888-47B7-9771-B1BEF99415BC}" srcOrd="6" destOrd="0" parTransId="{46BD6C2F-37F2-4989-BF4C-8C6D1B0D3A00}" sibTransId="{8F3D7400-7E9F-4D19-9BA3-41978093885A}"/>
    <dgm:cxn modelId="{3B9DCDF8-FD62-4BA3-A0F0-61E3A43B37A9}" type="presOf" srcId="{AC304933-7B01-4201-810C-AEFDAC89DAA0}" destId="{7B7745B6-8D3B-41AF-BF64-EC90E8824BB8}" srcOrd="0" destOrd="0" presId="urn:microsoft.com/office/officeart/2005/8/layout/radial4"/>
    <dgm:cxn modelId="{F4357349-8CA4-4C25-AB2A-EC17DD248E8E}" type="presOf" srcId="{ABBE9F04-F82F-4748-8B7C-DFB094EE2E2D}" destId="{39F26F73-F6C6-4CF6-A562-923E0CAB189E}" srcOrd="0" destOrd="0" presId="urn:microsoft.com/office/officeart/2005/8/layout/radial4"/>
    <dgm:cxn modelId="{B8A7E02C-527D-4218-868A-A113EA2F45D6}" type="presOf" srcId="{47E08B0E-0070-447F-A42C-40058E230C8A}" destId="{3568C21C-1433-4E31-9DC3-53EB34234F7F}" srcOrd="0" destOrd="0" presId="urn:microsoft.com/office/officeart/2005/8/layout/radial4"/>
    <dgm:cxn modelId="{CB692012-13B1-4447-A7EE-2EFAB123757E}" type="presOf" srcId="{3EEFCCF8-6811-40EB-AA00-D3A699B9B59C}" destId="{6B18F42C-C0F7-4699-A564-8C7734FCB7A1}" srcOrd="0" destOrd="0" presId="urn:microsoft.com/office/officeart/2005/8/layout/radial4"/>
    <dgm:cxn modelId="{22346302-5C54-486A-9348-AFB2B0EA471A}" srcId="{11861AFD-8E2C-4904-AEC6-EDDF114EA3A8}" destId="{ABBE9F04-F82F-4748-8B7C-DFB094EE2E2D}" srcOrd="2" destOrd="0" parTransId="{40D6FFBD-48CB-4B55-8C90-67236BD04EAD}" sibTransId="{3435BFDD-5625-4CFC-A29E-D252FBC2F33A}"/>
    <dgm:cxn modelId="{23E80EF9-405E-4EF5-B092-AF0BC72AFEC5}" type="presParOf" srcId="{A71694AE-81DB-4BDB-AF84-B646D6B7504E}" destId="{D4B04A8D-AB91-4133-91EC-70B2077E18F5}" srcOrd="0" destOrd="0" presId="urn:microsoft.com/office/officeart/2005/8/layout/radial4"/>
    <dgm:cxn modelId="{CF1B3D2C-890A-4CD5-A9F9-C97FA051B89C}" type="presParOf" srcId="{A71694AE-81DB-4BDB-AF84-B646D6B7504E}" destId="{847FCAF4-8987-4F9D-8730-A6D7F2336A09}" srcOrd="1" destOrd="0" presId="urn:microsoft.com/office/officeart/2005/8/layout/radial4"/>
    <dgm:cxn modelId="{C8656B45-0474-439E-B4C5-87001F03C06E}" type="presParOf" srcId="{A71694AE-81DB-4BDB-AF84-B646D6B7504E}" destId="{0449868A-A4C4-4D2F-8E38-3D534B00E23F}" srcOrd="2" destOrd="0" presId="urn:microsoft.com/office/officeart/2005/8/layout/radial4"/>
    <dgm:cxn modelId="{217489EB-5501-45A1-9B6B-E2E566CAECF2}" type="presParOf" srcId="{A71694AE-81DB-4BDB-AF84-B646D6B7504E}" destId="{3568C21C-1433-4E31-9DC3-53EB34234F7F}" srcOrd="3" destOrd="0" presId="urn:microsoft.com/office/officeart/2005/8/layout/radial4"/>
    <dgm:cxn modelId="{82DFB4AA-5827-4AA1-8377-F3948F230AB0}" type="presParOf" srcId="{A71694AE-81DB-4BDB-AF84-B646D6B7504E}" destId="{9CE0648E-33F1-4148-91DF-FECC8DF5E052}" srcOrd="4" destOrd="0" presId="urn:microsoft.com/office/officeart/2005/8/layout/radial4"/>
    <dgm:cxn modelId="{96A3209E-5AB8-4A20-BA6C-C621BAB30B76}" type="presParOf" srcId="{A71694AE-81DB-4BDB-AF84-B646D6B7504E}" destId="{4628E6CD-8228-49A1-9CFA-4046284F839C}" srcOrd="5" destOrd="0" presId="urn:microsoft.com/office/officeart/2005/8/layout/radial4"/>
    <dgm:cxn modelId="{B9AA14C6-1FB6-4955-ADB1-81BC94802A81}" type="presParOf" srcId="{A71694AE-81DB-4BDB-AF84-B646D6B7504E}" destId="{39F26F73-F6C6-4CF6-A562-923E0CAB189E}" srcOrd="6" destOrd="0" presId="urn:microsoft.com/office/officeart/2005/8/layout/radial4"/>
    <dgm:cxn modelId="{7DCD74BD-F181-4125-9955-3E84B8863471}" type="presParOf" srcId="{A71694AE-81DB-4BDB-AF84-B646D6B7504E}" destId="{5AFC5E13-9257-42DB-A070-E4FF29972474}" srcOrd="7" destOrd="0" presId="urn:microsoft.com/office/officeart/2005/8/layout/radial4"/>
    <dgm:cxn modelId="{0EB5771F-21B4-4414-ACF0-E95B4754A0B2}" type="presParOf" srcId="{A71694AE-81DB-4BDB-AF84-B646D6B7504E}" destId="{7B7745B6-8D3B-41AF-BF64-EC90E8824BB8}" srcOrd="8" destOrd="0" presId="urn:microsoft.com/office/officeart/2005/8/layout/radial4"/>
    <dgm:cxn modelId="{C72F252F-FABE-44AC-99F1-2346CDF9A2EC}" type="presParOf" srcId="{A71694AE-81DB-4BDB-AF84-B646D6B7504E}" destId="{6B18F42C-C0F7-4699-A564-8C7734FCB7A1}" srcOrd="9" destOrd="0" presId="urn:microsoft.com/office/officeart/2005/8/layout/radial4"/>
    <dgm:cxn modelId="{6A43AA1C-D7E8-4457-8F75-AFD63AC0B041}" type="presParOf" srcId="{A71694AE-81DB-4BDB-AF84-B646D6B7504E}" destId="{B7B5968C-F94B-4B69-9FBE-3AF4D9CD7FED}" srcOrd="10" destOrd="0" presId="urn:microsoft.com/office/officeart/2005/8/layout/radial4"/>
    <dgm:cxn modelId="{C8C7C486-305E-4312-919B-2C6F22EBF015}" type="presParOf" srcId="{A71694AE-81DB-4BDB-AF84-B646D6B7504E}" destId="{F5E9DD9E-B63E-45DE-B967-3FC4D77E7AA9}" srcOrd="11" destOrd="0" presId="urn:microsoft.com/office/officeart/2005/8/layout/radial4"/>
    <dgm:cxn modelId="{E802AF20-4FF8-4AC3-8FC8-AB9E42CBAF9D}" type="presParOf" srcId="{A71694AE-81DB-4BDB-AF84-B646D6B7504E}" destId="{C6DC353A-7764-4492-9E59-75356CFC3939}" srcOrd="12" destOrd="0" presId="urn:microsoft.com/office/officeart/2005/8/layout/radial4"/>
    <dgm:cxn modelId="{B9314AA5-55B9-4005-81CF-43CEC0B148A9}" type="presParOf" srcId="{A71694AE-81DB-4BDB-AF84-B646D6B7504E}" destId="{3894ED15-CC3A-4839-A23F-073AF19A2854}" srcOrd="13" destOrd="0" presId="urn:microsoft.com/office/officeart/2005/8/layout/radial4"/>
    <dgm:cxn modelId="{DF4B0AFF-89A8-481D-96FC-D945915F777F}" type="presParOf" srcId="{A71694AE-81DB-4BDB-AF84-B646D6B7504E}" destId="{9A7271FF-31BE-4DEE-81ED-0848DCF19CCB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3CDA0E-A9C3-4DEC-AC38-B068B6CAC6B9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W"/>
        </a:p>
      </dgm:t>
    </dgm:pt>
    <dgm:pt modelId="{2BEEF95A-45FA-484E-AD42-84B885B7F75C}">
      <dgm:prSet phldrT="[Text]"/>
      <dgm:spPr/>
      <dgm:t>
        <a:bodyPr/>
        <a:lstStyle/>
        <a:p>
          <a:pPr algn="ctr"/>
          <a:r>
            <a:rPr lang="en-US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Cash and foreign currency shortages.</a:t>
          </a:r>
        </a:p>
        <a:p>
          <a:pPr algn="ctr"/>
          <a:r>
            <a:rPr lang="en-US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Constrained credit expansion.</a:t>
          </a:r>
        </a:p>
        <a:p>
          <a:pPr algn="ctr"/>
          <a:r>
            <a:rPr lang="en-US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Informalisation of the economy.</a:t>
          </a:r>
        </a:p>
        <a:p>
          <a:pPr algn="ctr"/>
          <a:r>
            <a: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Constrained ability to plan for the long term.   </a:t>
          </a:r>
        </a:p>
      </dgm:t>
    </dgm:pt>
    <dgm:pt modelId="{0E01670C-4A60-4555-920D-3BC5DE15F5AC}" type="parTrans" cxnId="{BA7E0C23-67FC-40C8-8F01-F678896B355B}">
      <dgm:prSet/>
      <dgm:spPr/>
      <dgm:t>
        <a:bodyPr/>
        <a:lstStyle/>
        <a:p>
          <a:endParaRPr lang="en-ZW"/>
        </a:p>
      </dgm:t>
    </dgm:pt>
    <dgm:pt modelId="{ED5A6755-6E81-448B-8ABE-42188F3105FA}" type="sibTrans" cxnId="{BA7E0C23-67FC-40C8-8F01-F678896B355B}">
      <dgm:prSet/>
      <dgm:spPr/>
      <dgm:t>
        <a:bodyPr/>
        <a:lstStyle/>
        <a:p>
          <a:endParaRPr lang="en-ZW"/>
        </a:p>
      </dgm:t>
    </dgm:pt>
    <dgm:pt modelId="{564C1D4D-EF59-4A86-B076-BAB047DC8814}">
      <dgm:prSet phldrT="[Text]"/>
      <dgm:spPr/>
      <dgm:t>
        <a:bodyPr/>
        <a:lstStyle/>
        <a:p>
          <a:pPr algn="just"/>
          <a:r>
            <a:rPr lang="en-US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Process reengineering to reduce, reorient &amp; optimize costs.</a:t>
          </a:r>
        </a:p>
        <a:p>
          <a:pPr algn="just"/>
          <a:r>
            <a:rPr lang="en-US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Strengthening market presence.   </a:t>
          </a:r>
        </a:p>
        <a:p>
          <a:pPr algn="just"/>
          <a:r>
            <a:rPr lang="en-US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Rehabilitating clients with future potential, strict credit granting and closer monitoring of borrower performance. </a:t>
          </a:r>
        </a:p>
        <a:p>
          <a:pPr algn="just"/>
          <a:r>
            <a:rPr lang="en-US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Business refocusing and reorientation. </a:t>
          </a:r>
        </a:p>
        <a:p>
          <a:pPr algn="just"/>
          <a:r>
            <a:rPr lang="en-US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Innovation to support business development. </a:t>
          </a:r>
        </a:p>
        <a:p>
          <a:pPr algn="just"/>
          <a:r>
            <a:rPr lang="en-US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New markets, e.g. regional expansion. </a:t>
          </a:r>
          <a:endParaRPr lang="en-ZW" dirty="0"/>
        </a:p>
      </dgm:t>
    </dgm:pt>
    <dgm:pt modelId="{FF53B237-1397-425A-AFF6-BB1D5C851B93}" type="parTrans" cxnId="{58BF32CE-5187-4C32-B9ED-55AB2754353B}">
      <dgm:prSet/>
      <dgm:spPr/>
      <dgm:t>
        <a:bodyPr/>
        <a:lstStyle/>
        <a:p>
          <a:endParaRPr lang="en-ZW"/>
        </a:p>
      </dgm:t>
    </dgm:pt>
    <dgm:pt modelId="{5316993B-1C61-4EF2-95B7-FA9EF5FEECB8}" type="sibTrans" cxnId="{58BF32CE-5187-4C32-B9ED-55AB2754353B}">
      <dgm:prSet/>
      <dgm:spPr/>
      <dgm:t>
        <a:bodyPr/>
        <a:lstStyle/>
        <a:p>
          <a:endParaRPr lang="en-ZW"/>
        </a:p>
      </dgm:t>
    </dgm:pt>
    <dgm:pt modelId="{5C629A10-FC47-4766-8128-1D5236BAE3B1}" type="pres">
      <dgm:prSet presAssocID="{073CDA0E-A9C3-4DEC-AC38-B068B6CAC6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ZW"/>
        </a:p>
      </dgm:t>
    </dgm:pt>
    <dgm:pt modelId="{722B0766-C869-4C89-A46C-0676621E7A6E}" type="pres">
      <dgm:prSet presAssocID="{073CDA0E-A9C3-4DEC-AC38-B068B6CAC6B9}" presName="divider" presStyleLbl="fgShp" presStyleIdx="0" presStyleCnt="1"/>
      <dgm:spPr/>
    </dgm:pt>
    <dgm:pt modelId="{7876BF5F-5175-4513-B492-F35B0A6E673C}" type="pres">
      <dgm:prSet presAssocID="{2BEEF95A-45FA-484E-AD42-84B885B7F75C}" presName="downArrow" presStyleLbl="node1" presStyleIdx="0" presStyleCnt="2"/>
      <dgm:spPr>
        <a:solidFill>
          <a:srgbClr val="FF0000"/>
        </a:solidFill>
      </dgm:spPr>
    </dgm:pt>
    <dgm:pt modelId="{F167F6B1-D28C-42DF-B6E5-66D111E321F3}" type="pres">
      <dgm:prSet presAssocID="{2BEEF95A-45FA-484E-AD42-84B885B7F75C}" presName="downArrowText" presStyleLbl="revTx" presStyleIdx="0" presStyleCnt="2" custScaleX="153953" custLinFactX="-38648" custLinFactY="25108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055A61BA-DFE8-40EF-A933-575A653242BC}" type="pres">
      <dgm:prSet presAssocID="{564C1D4D-EF59-4A86-B076-BAB047DC8814}" presName="upArrow" presStyleLbl="node1" presStyleIdx="1" presStyleCnt="2"/>
      <dgm:spPr>
        <a:solidFill>
          <a:srgbClr val="00B050"/>
        </a:solidFill>
      </dgm:spPr>
    </dgm:pt>
    <dgm:pt modelId="{D50CFF30-81AB-43CF-A100-DB61B1315BD9}" type="pres">
      <dgm:prSet presAssocID="{564C1D4D-EF59-4A86-B076-BAB047DC8814}" presName="upArrowText" presStyleLbl="revTx" presStyleIdx="1" presStyleCnt="2" custScaleX="153546" custLinFactX="38852" custLinFactY="-39298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</dgm:ptLst>
  <dgm:cxnLst>
    <dgm:cxn modelId="{15FEB63B-950D-493A-9E50-9AC803EDA23D}" type="presOf" srcId="{2BEEF95A-45FA-484E-AD42-84B885B7F75C}" destId="{F167F6B1-D28C-42DF-B6E5-66D111E321F3}" srcOrd="0" destOrd="0" presId="urn:microsoft.com/office/officeart/2005/8/layout/arrow3"/>
    <dgm:cxn modelId="{58BF32CE-5187-4C32-B9ED-55AB2754353B}" srcId="{073CDA0E-A9C3-4DEC-AC38-B068B6CAC6B9}" destId="{564C1D4D-EF59-4A86-B076-BAB047DC8814}" srcOrd="1" destOrd="0" parTransId="{FF53B237-1397-425A-AFF6-BB1D5C851B93}" sibTransId="{5316993B-1C61-4EF2-95B7-FA9EF5FEECB8}"/>
    <dgm:cxn modelId="{B0C60273-7D73-4633-BCF5-1D1F8B3FB9D2}" type="presOf" srcId="{073CDA0E-A9C3-4DEC-AC38-B068B6CAC6B9}" destId="{5C629A10-FC47-4766-8128-1D5236BAE3B1}" srcOrd="0" destOrd="0" presId="urn:microsoft.com/office/officeart/2005/8/layout/arrow3"/>
    <dgm:cxn modelId="{BA7E0C23-67FC-40C8-8F01-F678896B355B}" srcId="{073CDA0E-A9C3-4DEC-AC38-B068B6CAC6B9}" destId="{2BEEF95A-45FA-484E-AD42-84B885B7F75C}" srcOrd="0" destOrd="0" parTransId="{0E01670C-4A60-4555-920D-3BC5DE15F5AC}" sibTransId="{ED5A6755-6E81-448B-8ABE-42188F3105FA}"/>
    <dgm:cxn modelId="{1A80FA20-3579-4377-9D54-8569BDB2DEFD}" type="presOf" srcId="{564C1D4D-EF59-4A86-B076-BAB047DC8814}" destId="{D50CFF30-81AB-43CF-A100-DB61B1315BD9}" srcOrd="0" destOrd="0" presId="urn:microsoft.com/office/officeart/2005/8/layout/arrow3"/>
    <dgm:cxn modelId="{3D009BFC-D277-4571-A842-E2FF07C350F2}" type="presParOf" srcId="{5C629A10-FC47-4766-8128-1D5236BAE3B1}" destId="{722B0766-C869-4C89-A46C-0676621E7A6E}" srcOrd="0" destOrd="0" presId="urn:microsoft.com/office/officeart/2005/8/layout/arrow3"/>
    <dgm:cxn modelId="{D4440C2E-3318-4836-AB2B-D629D42EB6AF}" type="presParOf" srcId="{5C629A10-FC47-4766-8128-1D5236BAE3B1}" destId="{7876BF5F-5175-4513-B492-F35B0A6E673C}" srcOrd="1" destOrd="0" presId="urn:microsoft.com/office/officeart/2005/8/layout/arrow3"/>
    <dgm:cxn modelId="{9230CF89-236A-4F41-9406-FAA49E640E52}" type="presParOf" srcId="{5C629A10-FC47-4766-8128-1D5236BAE3B1}" destId="{F167F6B1-D28C-42DF-B6E5-66D111E321F3}" srcOrd="2" destOrd="0" presId="urn:microsoft.com/office/officeart/2005/8/layout/arrow3"/>
    <dgm:cxn modelId="{F67F42DB-DB79-45C9-BAD8-595A1852A8F4}" type="presParOf" srcId="{5C629A10-FC47-4766-8128-1D5236BAE3B1}" destId="{055A61BA-DFE8-40EF-A933-575A653242BC}" srcOrd="3" destOrd="0" presId="urn:microsoft.com/office/officeart/2005/8/layout/arrow3"/>
    <dgm:cxn modelId="{4B28EE09-BA2B-4BD2-930A-DB2A10C5C558}" type="presParOf" srcId="{5C629A10-FC47-4766-8128-1D5236BAE3B1}" destId="{D50CFF30-81AB-43CF-A100-DB61B1315BD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E3B650-5295-4C5E-A920-621B8408C28A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W"/>
        </a:p>
      </dgm:t>
    </dgm:pt>
    <dgm:pt modelId="{8D9F6AD1-68AD-46F2-8227-BD8F69D94E6C}">
      <dgm:prSet phldrT="[Text]" custT="1"/>
      <dgm:spPr/>
      <dgm:t>
        <a:bodyPr/>
        <a:lstStyle/>
        <a:p>
          <a:r>
            <a:rPr lang="en-ZW" sz="1600" dirty="0" smtClean="0">
              <a:solidFill>
                <a:srgbClr val="002060"/>
              </a:solidFill>
            </a:rPr>
            <a:t>No. of Accounts </a:t>
          </a:r>
        </a:p>
        <a:p>
          <a:r>
            <a:rPr lang="en-ZW" sz="1600" dirty="0" smtClean="0">
              <a:solidFill>
                <a:srgbClr val="002060"/>
              </a:solidFill>
            </a:rPr>
            <a:t>Dec 2016: 370k</a:t>
          </a:r>
        </a:p>
        <a:p>
          <a:r>
            <a:rPr lang="en-ZW" sz="1600" dirty="0" smtClean="0">
              <a:solidFill>
                <a:srgbClr val="002060"/>
              </a:solidFill>
            </a:rPr>
            <a:t>June 2017: 408k</a:t>
          </a:r>
          <a:endParaRPr lang="en-ZW" sz="1600" dirty="0">
            <a:solidFill>
              <a:srgbClr val="002060"/>
            </a:solidFill>
          </a:endParaRPr>
        </a:p>
      </dgm:t>
    </dgm:pt>
    <dgm:pt modelId="{4B4B1B41-C91C-483A-A943-8A42554FDFBC}" type="parTrans" cxnId="{0BBC8645-FF74-4B02-85EE-D3922462F336}">
      <dgm:prSet/>
      <dgm:spPr/>
      <dgm:t>
        <a:bodyPr/>
        <a:lstStyle/>
        <a:p>
          <a:endParaRPr lang="en-ZW" sz="1600">
            <a:solidFill>
              <a:srgbClr val="002060"/>
            </a:solidFill>
          </a:endParaRPr>
        </a:p>
      </dgm:t>
    </dgm:pt>
    <dgm:pt modelId="{17E07461-375C-42EE-97A3-CC6478EF5BF2}" type="sibTrans" cxnId="{0BBC8645-FF74-4B02-85EE-D3922462F336}">
      <dgm:prSet/>
      <dgm:spPr/>
      <dgm:t>
        <a:bodyPr/>
        <a:lstStyle/>
        <a:p>
          <a:endParaRPr lang="en-ZW" sz="1600">
            <a:solidFill>
              <a:srgbClr val="002060"/>
            </a:solidFill>
          </a:endParaRPr>
        </a:p>
      </dgm:t>
    </dgm:pt>
    <dgm:pt modelId="{90CBD417-D9E7-422F-8951-C9BA6DB0495E}">
      <dgm:prSet phldrT="[Text]" custT="1"/>
      <dgm:spPr/>
      <dgm:t>
        <a:bodyPr/>
        <a:lstStyle/>
        <a:p>
          <a:r>
            <a:rPr lang="en-ZW" sz="1600" dirty="0" smtClean="0">
              <a:solidFill>
                <a:srgbClr val="002060"/>
              </a:solidFill>
            </a:rPr>
            <a:t>No. of Policies </a:t>
          </a:r>
        </a:p>
        <a:p>
          <a:r>
            <a:rPr lang="en-ZW" sz="1600" dirty="0" smtClean="0">
              <a:solidFill>
                <a:srgbClr val="002060"/>
              </a:solidFill>
            </a:rPr>
            <a:t>June 2016: 126k</a:t>
          </a:r>
        </a:p>
        <a:p>
          <a:r>
            <a:rPr lang="en-ZW" sz="1600" dirty="0" smtClean="0">
              <a:solidFill>
                <a:srgbClr val="002060"/>
              </a:solidFill>
            </a:rPr>
            <a:t>June 2017: 111k</a:t>
          </a:r>
          <a:endParaRPr lang="en-ZW" sz="1600" dirty="0">
            <a:solidFill>
              <a:srgbClr val="002060"/>
            </a:solidFill>
          </a:endParaRPr>
        </a:p>
      </dgm:t>
    </dgm:pt>
    <dgm:pt modelId="{D6417BBD-0DA7-4165-AA48-871C5FF093DD}" type="parTrans" cxnId="{10D27B78-1341-4D8D-9405-2C2D89A586C7}">
      <dgm:prSet/>
      <dgm:spPr/>
      <dgm:t>
        <a:bodyPr/>
        <a:lstStyle/>
        <a:p>
          <a:endParaRPr lang="en-ZW" sz="1600">
            <a:solidFill>
              <a:srgbClr val="002060"/>
            </a:solidFill>
          </a:endParaRPr>
        </a:p>
      </dgm:t>
    </dgm:pt>
    <dgm:pt modelId="{7B283F78-2CE6-4A83-8A9A-0D243FF9FDDF}" type="sibTrans" cxnId="{10D27B78-1341-4D8D-9405-2C2D89A586C7}">
      <dgm:prSet/>
      <dgm:spPr/>
      <dgm:t>
        <a:bodyPr/>
        <a:lstStyle/>
        <a:p>
          <a:endParaRPr lang="en-ZW" sz="1600">
            <a:solidFill>
              <a:srgbClr val="002060"/>
            </a:solidFill>
          </a:endParaRPr>
        </a:p>
      </dgm:t>
    </dgm:pt>
    <dgm:pt modelId="{B43174D4-C221-447C-88E4-5A587DDBDACF}">
      <dgm:prSet phldrT="[Text]" custT="1"/>
      <dgm:spPr/>
      <dgm:t>
        <a:bodyPr/>
        <a:lstStyle/>
        <a:p>
          <a:r>
            <a:rPr lang="en-ZW" sz="1600" dirty="0" smtClean="0">
              <a:solidFill>
                <a:srgbClr val="002060"/>
              </a:solidFill>
            </a:rPr>
            <a:t>Remittances Transactions</a:t>
          </a:r>
        </a:p>
        <a:p>
          <a:r>
            <a:rPr lang="en-ZW" sz="1600" dirty="0" smtClean="0">
              <a:solidFill>
                <a:srgbClr val="002060"/>
              </a:solidFill>
            </a:rPr>
            <a:t>H1 2016: </a:t>
          </a:r>
          <a:r>
            <a:rPr lang="en-ZW" sz="1600" dirty="0" smtClean="0">
              <a:solidFill>
                <a:schemeClr val="tx2">
                  <a:lumMod val="75000"/>
                </a:schemeClr>
              </a:solidFill>
            </a:rPr>
            <a:t>492k </a:t>
          </a:r>
        </a:p>
        <a:p>
          <a:r>
            <a:rPr lang="en-ZW" sz="1600" dirty="0" smtClean="0">
              <a:solidFill>
                <a:srgbClr val="002060"/>
              </a:solidFill>
            </a:rPr>
            <a:t>H1 2017: </a:t>
          </a:r>
          <a:r>
            <a:rPr lang="en-ZW" sz="1600" dirty="0" smtClean="0">
              <a:solidFill>
                <a:schemeClr val="tx2">
                  <a:lumMod val="75000"/>
                </a:schemeClr>
              </a:solidFill>
            </a:rPr>
            <a:t>307k </a:t>
          </a:r>
        </a:p>
        <a:p>
          <a:endParaRPr lang="en-ZW" sz="1600" dirty="0" smtClean="0">
            <a:solidFill>
              <a:srgbClr val="002060"/>
            </a:solidFill>
          </a:endParaRPr>
        </a:p>
      </dgm:t>
    </dgm:pt>
    <dgm:pt modelId="{05904646-E249-48EF-95C0-ABA956F66507}" type="parTrans" cxnId="{3F976273-AE9C-4814-A3AE-C0756F0B174E}">
      <dgm:prSet/>
      <dgm:spPr/>
      <dgm:t>
        <a:bodyPr/>
        <a:lstStyle/>
        <a:p>
          <a:endParaRPr lang="en-ZW" sz="1600">
            <a:solidFill>
              <a:srgbClr val="002060"/>
            </a:solidFill>
          </a:endParaRPr>
        </a:p>
      </dgm:t>
    </dgm:pt>
    <dgm:pt modelId="{8F7063B0-D258-406D-8DD2-F0DDB682ED13}" type="sibTrans" cxnId="{3F976273-AE9C-4814-A3AE-C0756F0B174E}">
      <dgm:prSet/>
      <dgm:spPr/>
      <dgm:t>
        <a:bodyPr/>
        <a:lstStyle/>
        <a:p>
          <a:endParaRPr lang="en-ZW" sz="1600">
            <a:solidFill>
              <a:srgbClr val="002060"/>
            </a:solidFill>
          </a:endParaRPr>
        </a:p>
      </dgm:t>
    </dgm:pt>
    <dgm:pt modelId="{643CF452-DF17-440E-970E-484795D7DDE2}" type="pres">
      <dgm:prSet presAssocID="{D5E3B650-5295-4C5E-A920-621B8408C28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ZW"/>
        </a:p>
      </dgm:t>
    </dgm:pt>
    <dgm:pt modelId="{44E191B8-A6B9-41AA-BA87-8291D6D67547}" type="pres">
      <dgm:prSet presAssocID="{8D9F6AD1-68AD-46F2-8227-BD8F69D94E6C}" presName="composite" presStyleCnt="0"/>
      <dgm:spPr/>
    </dgm:pt>
    <dgm:pt modelId="{2A9360E2-186A-49A1-82E9-EF66A22E7151}" type="pres">
      <dgm:prSet presAssocID="{8D9F6AD1-68AD-46F2-8227-BD8F69D94E6C}" presName="LShape" presStyleLbl="alignNode1" presStyleIdx="0" presStyleCnt="5"/>
      <dgm:spPr>
        <a:solidFill>
          <a:srgbClr val="002060"/>
        </a:solidFill>
        <a:ln>
          <a:noFill/>
        </a:ln>
      </dgm:spPr>
    </dgm:pt>
    <dgm:pt modelId="{4DBB6B0C-75F1-400C-A80D-98D64A0D4143}" type="pres">
      <dgm:prSet presAssocID="{8D9F6AD1-68AD-46F2-8227-BD8F69D94E6C}" presName="ParentText" presStyleLbl="revTx" presStyleIdx="0" presStyleCnt="3" custLinFactX="100000" custLinFactNeighborX="144198" custLinFactNeighborY="-687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1418A727-586C-45BA-B2B5-FDF4410C3BB3}" type="pres">
      <dgm:prSet presAssocID="{8D9F6AD1-68AD-46F2-8227-BD8F69D94E6C}" presName="Triangle" presStyleLbl="alignNode1" presStyleIdx="1" presStyleCnt="5"/>
      <dgm:spPr>
        <a:solidFill>
          <a:srgbClr val="002060"/>
        </a:solidFill>
        <a:ln>
          <a:noFill/>
        </a:ln>
      </dgm:spPr>
    </dgm:pt>
    <dgm:pt modelId="{3B520CDB-C821-4862-BE50-67502B26B2EB}" type="pres">
      <dgm:prSet presAssocID="{17E07461-375C-42EE-97A3-CC6478EF5BF2}" presName="sibTrans" presStyleCnt="0"/>
      <dgm:spPr/>
    </dgm:pt>
    <dgm:pt modelId="{F25D8F70-4285-4180-B9A8-A45161836E6C}" type="pres">
      <dgm:prSet presAssocID="{17E07461-375C-42EE-97A3-CC6478EF5BF2}" presName="space" presStyleCnt="0"/>
      <dgm:spPr/>
    </dgm:pt>
    <dgm:pt modelId="{1A1FCBCF-6490-428F-BC82-5A656CB7309D}" type="pres">
      <dgm:prSet presAssocID="{90CBD417-D9E7-422F-8951-C9BA6DB0495E}" presName="composite" presStyleCnt="0"/>
      <dgm:spPr/>
    </dgm:pt>
    <dgm:pt modelId="{D1E80263-3F24-40B2-A14A-31D2AEE495CB}" type="pres">
      <dgm:prSet presAssocID="{90CBD417-D9E7-422F-8951-C9BA6DB0495E}" presName="LShape" presStyleLbl="alignNode1" presStyleIdx="2" presStyleCnt="5"/>
      <dgm:spPr>
        <a:solidFill>
          <a:srgbClr val="002060"/>
        </a:solidFill>
        <a:ln>
          <a:noFill/>
        </a:ln>
      </dgm:spPr>
    </dgm:pt>
    <dgm:pt modelId="{BF15FEB1-62D4-4EE2-ACB4-070AEED0645C}" type="pres">
      <dgm:prSet presAssocID="{90CBD417-D9E7-422F-8951-C9BA6DB0495E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598DACF1-BDB4-4F0F-9A1D-BAB0BB2D82CE}" type="pres">
      <dgm:prSet presAssocID="{90CBD417-D9E7-422F-8951-C9BA6DB0495E}" presName="Triangle" presStyleLbl="alignNode1" presStyleIdx="3" presStyleCnt="5"/>
      <dgm:spPr>
        <a:solidFill>
          <a:srgbClr val="002060"/>
        </a:solidFill>
        <a:ln>
          <a:noFill/>
        </a:ln>
      </dgm:spPr>
    </dgm:pt>
    <dgm:pt modelId="{10A273F0-BBB8-417C-A4EE-7AB389BFDBD1}" type="pres">
      <dgm:prSet presAssocID="{7B283F78-2CE6-4A83-8A9A-0D243FF9FDDF}" presName="sibTrans" presStyleCnt="0"/>
      <dgm:spPr/>
    </dgm:pt>
    <dgm:pt modelId="{434280AC-7007-4741-B174-7F28A6F02B30}" type="pres">
      <dgm:prSet presAssocID="{7B283F78-2CE6-4A83-8A9A-0D243FF9FDDF}" presName="space" presStyleCnt="0"/>
      <dgm:spPr/>
    </dgm:pt>
    <dgm:pt modelId="{41718C92-EF87-4D3A-A299-345F80DBCC56}" type="pres">
      <dgm:prSet presAssocID="{B43174D4-C221-447C-88E4-5A587DDBDACF}" presName="composite" presStyleCnt="0"/>
      <dgm:spPr/>
    </dgm:pt>
    <dgm:pt modelId="{5AB90584-05AF-41FD-A1F1-9137D917EE04}" type="pres">
      <dgm:prSet presAssocID="{B43174D4-C221-447C-88E4-5A587DDBDACF}" presName="LShape" presStyleLbl="alignNode1" presStyleIdx="4" presStyleCnt="5"/>
      <dgm:spPr>
        <a:solidFill>
          <a:srgbClr val="002060"/>
        </a:solidFill>
        <a:ln>
          <a:noFill/>
        </a:ln>
      </dgm:spPr>
    </dgm:pt>
    <dgm:pt modelId="{AB1B0962-A462-4F25-8953-11460A929238}" type="pres">
      <dgm:prSet presAssocID="{B43174D4-C221-447C-88E4-5A587DDBDACF}" presName="ParentText" presStyleLbl="revTx" presStyleIdx="2" presStyleCnt="3" custLinFactX="-100000" custLinFactNeighborX="-146247" custLinFactNeighborY="643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W"/>
        </a:p>
      </dgm:t>
    </dgm:pt>
  </dgm:ptLst>
  <dgm:cxnLst>
    <dgm:cxn modelId="{3F976273-AE9C-4814-A3AE-C0756F0B174E}" srcId="{D5E3B650-5295-4C5E-A920-621B8408C28A}" destId="{B43174D4-C221-447C-88E4-5A587DDBDACF}" srcOrd="2" destOrd="0" parTransId="{05904646-E249-48EF-95C0-ABA956F66507}" sibTransId="{8F7063B0-D258-406D-8DD2-F0DDB682ED13}"/>
    <dgm:cxn modelId="{E2B7E07D-0F70-46E6-AE7F-2B319A8002CE}" type="presOf" srcId="{8D9F6AD1-68AD-46F2-8227-BD8F69D94E6C}" destId="{4DBB6B0C-75F1-400C-A80D-98D64A0D4143}" srcOrd="0" destOrd="0" presId="urn:microsoft.com/office/officeart/2009/3/layout/StepUpProcess"/>
    <dgm:cxn modelId="{8233EA78-8848-4485-BCAD-D68EBDAD89CC}" type="presOf" srcId="{D5E3B650-5295-4C5E-A920-621B8408C28A}" destId="{643CF452-DF17-440E-970E-484795D7DDE2}" srcOrd="0" destOrd="0" presId="urn:microsoft.com/office/officeart/2009/3/layout/StepUpProcess"/>
    <dgm:cxn modelId="{42C49AF5-77E8-424A-82E5-51D71EA87887}" type="presOf" srcId="{90CBD417-D9E7-422F-8951-C9BA6DB0495E}" destId="{BF15FEB1-62D4-4EE2-ACB4-070AEED0645C}" srcOrd="0" destOrd="0" presId="urn:microsoft.com/office/officeart/2009/3/layout/StepUpProcess"/>
    <dgm:cxn modelId="{10D27B78-1341-4D8D-9405-2C2D89A586C7}" srcId="{D5E3B650-5295-4C5E-A920-621B8408C28A}" destId="{90CBD417-D9E7-422F-8951-C9BA6DB0495E}" srcOrd="1" destOrd="0" parTransId="{D6417BBD-0DA7-4165-AA48-871C5FF093DD}" sibTransId="{7B283F78-2CE6-4A83-8A9A-0D243FF9FDDF}"/>
    <dgm:cxn modelId="{5FD3CB0D-7D8E-4A4E-B676-BBB65AA43BD1}" type="presOf" srcId="{B43174D4-C221-447C-88E4-5A587DDBDACF}" destId="{AB1B0962-A462-4F25-8953-11460A929238}" srcOrd="0" destOrd="0" presId="urn:microsoft.com/office/officeart/2009/3/layout/StepUpProcess"/>
    <dgm:cxn modelId="{0BBC8645-FF74-4B02-85EE-D3922462F336}" srcId="{D5E3B650-5295-4C5E-A920-621B8408C28A}" destId="{8D9F6AD1-68AD-46F2-8227-BD8F69D94E6C}" srcOrd="0" destOrd="0" parTransId="{4B4B1B41-C91C-483A-A943-8A42554FDFBC}" sibTransId="{17E07461-375C-42EE-97A3-CC6478EF5BF2}"/>
    <dgm:cxn modelId="{F57B4354-FDA3-43A0-A8B0-57A2600643CC}" type="presParOf" srcId="{643CF452-DF17-440E-970E-484795D7DDE2}" destId="{44E191B8-A6B9-41AA-BA87-8291D6D67547}" srcOrd="0" destOrd="0" presId="urn:microsoft.com/office/officeart/2009/3/layout/StepUpProcess"/>
    <dgm:cxn modelId="{EEBF3709-9E11-4084-BCFD-D3A36295C716}" type="presParOf" srcId="{44E191B8-A6B9-41AA-BA87-8291D6D67547}" destId="{2A9360E2-186A-49A1-82E9-EF66A22E7151}" srcOrd="0" destOrd="0" presId="urn:microsoft.com/office/officeart/2009/3/layout/StepUpProcess"/>
    <dgm:cxn modelId="{D60FCCD8-84AB-4394-AE61-B2820AE9E803}" type="presParOf" srcId="{44E191B8-A6B9-41AA-BA87-8291D6D67547}" destId="{4DBB6B0C-75F1-400C-A80D-98D64A0D4143}" srcOrd="1" destOrd="0" presId="urn:microsoft.com/office/officeart/2009/3/layout/StepUpProcess"/>
    <dgm:cxn modelId="{8200464E-8B4E-4DDC-8A38-04D57F79517E}" type="presParOf" srcId="{44E191B8-A6B9-41AA-BA87-8291D6D67547}" destId="{1418A727-586C-45BA-B2B5-FDF4410C3BB3}" srcOrd="2" destOrd="0" presId="urn:microsoft.com/office/officeart/2009/3/layout/StepUpProcess"/>
    <dgm:cxn modelId="{45882191-D3BE-4D46-B31E-A8CF722EE700}" type="presParOf" srcId="{643CF452-DF17-440E-970E-484795D7DDE2}" destId="{3B520CDB-C821-4862-BE50-67502B26B2EB}" srcOrd="1" destOrd="0" presId="urn:microsoft.com/office/officeart/2009/3/layout/StepUpProcess"/>
    <dgm:cxn modelId="{C2FE54E9-B653-42C5-AE08-DFA696024570}" type="presParOf" srcId="{3B520CDB-C821-4862-BE50-67502B26B2EB}" destId="{F25D8F70-4285-4180-B9A8-A45161836E6C}" srcOrd="0" destOrd="0" presId="urn:microsoft.com/office/officeart/2009/3/layout/StepUpProcess"/>
    <dgm:cxn modelId="{9F900A15-1B01-435D-B671-308258071CCA}" type="presParOf" srcId="{643CF452-DF17-440E-970E-484795D7DDE2}" destId="{1A1FCBCF-6490-428F-BC82-5A656CB7309D}" srcOrd="2" destOrd="0" presId="urn:microsoft.com/office/officeart/2009/3/layout/StepUpProcess"/>
    <dgm:cxn modelId="{163F6A83-1521-4BA9-A87B-52C843A32327}" type="presParOf" srcId="{1A1FCBCF-6490-428F-BC82-5A656CB7309D}" destId="{D1E80263-3F24-40B2-A14A-31D2AEE495CB}" srcOrd="0" destOrd="0" presId="urn:microsoft.com/office/officeart/2009/3/layout/StepUpProcess"/>
    <dgm:cxn modelId="{DFAA1DAD-1CAB-4C82-8F63-EB740DED59AC}" type="presParOf" srcId="{1A1FCBCF-6490-428F-BC82-5A656CB7309D}" destId="{BF15FEB1-62D4-4EE2-ACB4-070AEED0645C}" srcOrd="1" destOrd="0" presId="urn:microsoft.com/office/officeart/2009/3/layout/StepUpProcess"/>
    <dgm:cxn modelId="{BB269FAC-F208-4E9C-96A2-8392A1FB7F92}" type="presParOf" srcId="{1A1FCBCF-6490-428F-BC82-5A656CB7309D}" destId="{598DACF1-BDB4-4F0F-9A1D-BAB0BB2D82CE}" srcOrd="2" destOrd="0" presId="urn:microsoft.com/office/officeart/2009/3/layout/StepUpProcess"/>
    <dgm:cxn modelId="{BCCCC779-A42E-4260-9B70-5A9C01D88AA1}" type="presParOf" srcId="{643CF452-DF17-440E-970E-484795D7DDE2}" destId="{10A273F0-BBB8-417C-A4EE-7AB389BFDBD1}" srcOrd="3" destOrd="0" presId="urn:microsoft.com/office/officeart/2009/3/layout/StepUpProcess"/>
    <dgm:cxn modelId="{FA608D74-4C1A-4429-9CC7-5AA3265C7A49}" type="presParOf" srcId="{10A273F0-BBB8-417C-A4EE-7AB389BFDBD1}" destId="{434280AC-7007-4741-B174-7F28A6F02B30}" srcOrd="0" destOrd="0" presId="urn:microsoft.com/office/officeart/2009/3/layout/StepUpProcess"/>
    <dgm:cxn modelId="{A9705A18-146F-4156-9C9F-9B0DF5EE536D}" type="presParOf" srcId="{643CF452-DF17-440E-970E-484795D7DDE2}" destId="{41718C92-EF87-4D3A-A299-345F80DBCC56}" srcOrd="4" destOrd="0" presId="urn:microsoft.com/office/officeart/2009/3/layout/StepUpProcess"/>
    <dgm:cxn modelId="{DBCFD9B2-9319-4460-B148-CB99C96B3653}" type="presParOf" srcId="{41718C92-EF87-4D3A-A299-345F80DBCC56}" destId="{5AB90584-05AF-41FD-A1F1-9137D917EE04}" srcOrd="0" destOrd="0" presId="urn:microsoft.com/office/officeart/2009/3/layout/StepUpProcess"/>
    <dgm:cxn modelId="{D7AB84B3-1B5A-4962-A43C-58AD7EC6BEA9}" type="presParOf" srcId="{41718C92-EF87-4D3A-A299-345F80DBCC56}" destId="{AB1B0962-A462-4F25-8953-11460A92923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E3B650-5295-4C5E-A920-621B8408C28A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W"/>
        </a:p>
      </dgm:t>
    </dgm:pt>
    <dgm:pt modelId="{8D9F6AD1-68AD-46F2-8227-BD8F69D94E6C}">
      <dgm:prSet phldrT="[Text]" custT="1"/>
      <dgm:spPr/>
      <dgm:t>
        <a:bodyPr/>
        <a:lstStyle/>
        <a:p>
          <a:r>
            <a:rPr lang="en-ZW" sz="1600" dirty="0" smtClean="0">
              <a:solidFill>
                <a:srgbClr val="002060"/>
              </a:solidFill>
            </a:rPr>
            <a:t>No. of POS Machines </a:t>
          </a:r>
        </a:p>
        <a:p>
          <a:r>
            <a:rPr lang="en-ZW" sz="1600" dirty="0" smtClean="0">
              <a:solidFill>
                <a:srgbClr val="002060"/>
              </a:solidFill>
            </a:rPr>
            <a:t>Dec 2016: 4 220</a:t>
          </a:r>
        </a:p>
        <a:p>
          <a:r>
            <a:rPr lang="en-ZW" sz="1600" dirty="0" smtClean="0">
              <a:solidFill>
                <a:srgbClr val="002060"/>
              </a:solidFill>
            </a:rPr>
            <a:t>June 2017: 5 702</a:t>
          </a:r>
        </a:p>
      </dgm:t>
    </dgm:pt>
    <dgm:pt modelId="{4B4B1B41-C91C-483A-A943-8A42554FDFBC}" type="parTrans" cxnId="{0BBC8645-FF74-4B02-85EE-D3922462F336}">
      <dgm:prSet/>
      <dgm:spPr/>
      <dgm:t>
        <a:bodyPr/>
        <a:lstStyle/>
        <a:p>
          <a:endParaRPr lang="en-ZW" sz="1600">
            <a:solidFill>
              <a:srgbClr val="002060"/>
            </a:solidFill>
          </a:endParaRPr>
        </a:p>
      </dgm:t>
    </dgm:pt>
    <dgm:pt modelId="{17E07461-375C-42EE-97A3-CC6478EF5BF2}" type="sibTrans" cxnId="{0BBC8645-FF74-4B02-85EE-D3922462F336}">
      <dgm:prSet/>
      <dgm:spPr/>
      <dgm:t>
        <a:bodyPr/>
        <a:lstStyle/>
        <a:p>
          <a:endParaRPr lang="en-ZW" sz="1600">
            <a:solidFill>
              <a:srgbClr val="002060"/>
            </a:solidFill>
          </a:endParaRPr>
        </a:p>
      </dgm:t>
    </dgm:pt>
    <dgm:pt modelId="{90CBD417-D9E7-422F-8951-C9BA6DB0495E}">
      <dgm:prSet phldrT="[Text]" custT="1"/>
      <dgm:spPr/>
      <dgm:t>
        <a:bodyPr/>
        <a:lstStyle/>
        <a:p>
          <a:r>
            <a:rPr lang="en-ZW" sz="1600" dirty="0" smtClean="0">
              <a:solidFill>
                <a:srgbClr val="002060"/>
              </a:solidFill>
            </a:rPr>
            <a:t>No. of Agents &amp; Merchants </a:t>
          </a:r>
        </a:p>
        <a:p>
          <a:r>
            <a:rPr lang="en-ZW" sz="1600" dirty="0" smtClean="0">
              <a:solidFill>
                <a:srgbClr val="002060"/>
              </a:solidFill>
            </a:rPr>
            <a:t>Dec 2016: 2988</a:t>
          </a:r>
        </a:p>
        <a:p>
          <a:r>
            <a:rPr lang="en-ZW" sz="1600" dirty="0" smtClean="0">
              <a:solidFill>
                <a:srgbClr val="002060"/>
              </a:solidFill>
            </a:rPr>
            <a:t>June 2017: 4460</a:t>
          </a:r>
          <a:endParaRPr lang="en-ZW" sz="1600" dirty="0">
            <a:solidFill>
              <a:srgbClr val="002060"/>
            </a:solidFill>
          </a:endParaRPr>
        </a:p>
      </dgm:t>
    </dgm:pt>
    <dgm:pt modelId="{D6417BBD-0DA7-4165-AA48-871C5FF093DD}" type="parTrans" cxnId="{10D27B78-1341-4D8D-9405-2C2D89A586C7}">
      <dgm:prSet/>
      <dgm:spPr/>
      <dgm:t>
        <a:bodyPr/>
        <a:lstStyle/>
        <a:p>
          <a:endParaRPr lang="en-ZW" sz="1600">
            <a:solidFill>
              <a:srgbClr val="002060"/>
            </a:solidFill>
          </a:endParaRPr>
        </a:p>
      </dgm:t>
    </dgm:pt>
    <dgm:pt modelId="{7B283F78-2CE6-4A83-8A9A-0D243FF9FDDF}" type="sibTrans" cxnId="{10D27B78-1341-4D8D-9405-2C2D89A586C7}">
      <dgm:prSet/>
      <dgm:spPr/>
      <dgm:t>
        <a:bodyPr/>
        <a:lstStyle/>
        <a:p>
          <a:endParaRPr lang="en-ZW" sz="1600">
            <a:solidFill>
              <a:srgbClr val="002060"/>
            </a:solidFill>
          </a:endParaRPr>
        </a:p>
      </dgm:t>
    </dgm:pt>
    <dgm:pt modelId="{B43174D4-C221-447C-88E4-5A587DDBDACF}">
      <dgm:prSet phldrT="[Text]" custT="1"/>
      <dgm:spPr/>
      <dgm:t>
        <a:bodyPr/>
        <a:lstStyle/>
        <a:p>
          <a:r>
            <a:rPr lang="en-ZW" sz="1600" b="0" dirty="0" smtClean="0">
              <a:solidFill>
                <a:srgbClr val="002060"/>
              </a:solidFill>
            </a:rPr>
            <a:t>No. of Active CBZ Touch Users </a:t>
          </a:r>
        </a:p>
        <a:p>
          <a:r>
            <a:rPr lang="en-ZW" sz="1600" b="0" dirty="0" smtClean="0">
              <a:solidFill>
                <a:srgbClr val="002060"/>
              </a:solidFill>
            </a:rPr>
            <a:t>Dec 2016: 37k</a:t>
          </a:r>
        </a:p>
        <a:p>
          <a:r>
            <a:rPr lang="en-ZW" sz="1600" b="0" dirty="0" smtClean="0">
              <a:solidFill>
                <a:srgbClr val="002060"/>
              </a:solidFill>
            </a:rPr>
            <a:t>June 2017: 340k  </a:t>
          </a:r>
          <a:endParaRPr lang="en-ZW" sz="1600" dirty="0">
            <a:solidFill>
              <a:srgbClr val="002060"/>
            </a:solidFill>
          </a:endParaRPr>
        </a:p>
      </dgm:t>
    </dgm:pt>
    <dgm:pt modelId="{05904646-E249-48EF-95C0-ABA956F66507}" type="parTrans" cxnId="{3F976273-AE9C-4814-A3AE-C0756F0B174E}">
      <dgm:prSet/>
      <dgm:spPr/>
      <dgm:t>
        <a:bodyPr/>
        <a:lstStyle/>
        <a:p>
          <a:endParaRPr lang="en-ZW" sz="1600">
            <a:solidFill>
              <a:srgbClr val="002060"/>
            </a:solidFill>
          </a:endParaRPr>
        </a:p>
      </dgm:t>
    </dgm:pt>
    <dgm:pt modelId="{8F7063B0-D258-406D-8DD2-F0DDB682ED13}" type="sibTrans" cxnId="{3F976273-AE9C-4814-A3AE-C0756F0B174E}">
      <dgm:prSet/>
      <dgm:spPr/>
      <dgm:t>
        <a:bodyPr/>
        <a:lstStyle/>
        <a:p>
          <a:endParaRPr lang="en-ZW" sz="1600">
            <a:solidFill>
              <a:srgbClr val="002060"/>
            </a:solidFill>
          </a:endParaRPr>
        </a:p>
      </dgm:t>
    </dgm:pt>
    <dgm:pt modelId="{643CF452-DF17-440E-970E-484795D7DDE2}" type="pres">
      <dgm:prSet presAssocID="{D5E3B650-5295-4C5E-A920-621B8408C28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ZW"/>
        </a:p>
      </dgm:t>
    </dgm:pt>
    <dgm:pt modelId="{44E191B8-A6B9-41AA-BA87-8291D6D67547}" type="pres">
      <dgm:prSet presAssocID="{8D9F6AD1-68AD-46F2-8227-BD8F69D94E6C}" presName="composite" presStyleCnt="0"/>
      <dgm:spPr/>
    </dgm:pt>
    <dgm:pt modelId="{2A9360E2-186A-49A1-82E9-EF66A22E7151}" type="pres">
      <dgm:prSet presAssocID="{8D9F6AD1-68AD-46F2-8227-BD8F69D94E6C}" presName="LShape" presStyleLbl="alignNode1" presStyleIdx="0" presStyleCnt="5"/>
      <dgm:spPr>
        <a:solidFill>
          <a:srgbClr val="002060"/>
        </a:solidFill>
        <a:ln>
          <a:noFill/>
        </a:ln>
      </dgm:spPr>
    </dgm:pt>
    <dgm:pt modelId="{4DBB6B0C-75F1-400C-A80D-98D64A0D4143}" type="pres">
      <dgm:prSet presAssocID="{8D9F6AD1-68AD-46F2-8227-BD8F69D94E6C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1418A727-586C-45BA-B2B5-FDF4410C3BB3}" type="pres">
      <dgm:prSet presAssocID="{8D9F6AD1-68AD-46F2-8227-BD8F69D94E6C}" presName="Triangle" presStyleLbl="alignNode1" presStyleIdx="1" presStyleCnt="5"/>
      <dgm:spPr>
        <a:solidFill>
          <a:srgbClr val="002060"/>
        </a:solidFill>
        <a:ln>
          <a:noFill/>
        </a:ln>
      </dgm:spPr>
      <dgm:t>
        <a:bodyPr/>
        <a:lstStyle/>
        <a:p>
          <a:endParaRPr lang="en-ZW"/>
        </a:p>
      </dgm:t>
    </dgm:pt>
    <dgm:pt modelId="{3B520CDB-C821-4862-BE50-67502B26B2EB}" type="pres">
      <dgm:prSet presAssocID="{17E07461-375C-42EE-97A3-CC6478EF5BF2}" presName="sibTrans" presStyleCnt="0"/>
      <dgm:spPr/>
    </dgm:pt>
    <dgm:pt modelId="{F25D8F70-4285-4180-B9A8-A45161836E6C}" type="pres">
      <dgm:prSet presAssocID="{17E07461-375C-42EE-97A3-CC6478EF5BF2}" presName="space" presStyleCnt="0"/>
      <dgm:spPr/>
    </dgm:pt>
    <dgm:pt modelId="{1A1FCBCF-6490-428F-BC82-5A656CB7309D}" type="pres">
      <dgm:prSet presAssocID="{90CBD417-D9E7-422F-8951-C9BA6DB0495E}" presName="composite" presStyleCnt="0"/>
      <dgm:spPr/>
    </dgm:pt>
    <dgm:pt modelId="{D1E80263-3F24-40B2-A14A-31D2AEE495CB}" type="pres">
      <dgm:prSet presAssocID="{90CBD417-D9E7-422F-8951-C9BA6DB0495E}" presName="LShape" presStyleLbl="alignNode1" presStyleIdx="2" presStyleCnt="5"/>
      <dgm:spPr>
        <a:solidFill>
          <a:srgbClr val="002060"/>
        </a:solidFill>
        <a:ln>
          <a:noFill/>
        </a:ln>
      </dgm:spPr>
    </dgm:pt>
    <dgm:pt modelId="{BF15FEB1-62D4-4EE2-ACB4-070AEED0645C}" type="pres">
      <dgm:prSet presAssocID="{90CBD417-D9E7-422F-8951-C9BA6DB0495E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598DACF1-BDB4-4F0F-9A1D-BAB0BB2D82CE}" type="pres">
      <dgm:prSet presAssocID="{90CBD417-D9E7-422F-8951-C9BA6DB0495E}" presName="Triangle" presStyleLbl="alignNode1" presStyleIdx="3" presStyleCnt="5"/>
      <dgm:spPr>
        <a:solidFill>
          <a:srgbClr val="002060"/>
        </a:solidFill>
        <a:ln>
          <a:noFill/>
        </a:ln>
      </dgm:spPr>
    </dgm:pt>
    <dgm:pt modelId="{10A273F0-BBB8-417C-A4EE-7AB389BFDBD1}" type="pres">
      <dgm:prSet presAssocID="{7B283F78-2CE6-4A83-8A9A-0D243FF9FDDF}" presName="sibTrans" presStyleCnt="0"/>
      <dgm:spPr/>
    </dgm:pt>
    <dgm:pt modelId="{434280AC-7007-4741-B174-7F28A6F02B30}" type="pres">
      <dgm:prSet presAssocID="{7B283F78-2CE6-4A83-8A9A-0D243FF9FDDF}" presName="space" presStyleCnt="0"/>
      <dgm:spPr/>
    </dgm:pt>
    <dgm:pt modelId="{41718C92-EF87-4D3A-A299-345F80DBCC56}" type="pres">
      <dgm:prSet presAssocID="{B43174D4-C221-447C-88E4-5A587DDBDACF}" presName="composite" presStyleCnt="0"/>
      <dgm:spPr/>
    </dgm:pt>
    <dgm:pt modelId="{5AB90584-05AF-41FD-A1F1-9137D917EE04}" type="pres">
      <dgm:prSet presAssocID="{B43174D4-C221-447C-88E4-5A587DDBDACF}" presName="LShape" presStyleLbl="alignNode1" presStyleIdx="4" presStyleCnt="5"/>
      <dgm:spPr>
        <a:solidFill>
          <a:srgbClr val="002060"/>
        </a:solidFill>
        <a:ln>
          <a:noFill/>
        </a:ln>
      </dgm:spPr>
    </dgm:pt>
    <dgm:pt modelId="{AB1B0962-A462-4F25-8953-11460A929238}" type="pres">
      <dgm:prSet presAssocID="{B43174D4-C221-447C-88E4-5A587DDBDACF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W"/>
        </a:p>
      </dgm:t>
    </dgm:pt>
  </dgm:ptLst>
  <dgm:cxnLst>
    <dgm:cxn modelId="{4D4A367F-EA2B-4AEE-8B04-FB036BB1283B}" type="presOf" srcId="{D5E3B650-5295-4C5E-A920-621B8408C28A}" destId="{643CF452-DF17-440E-970E-484795D7DDE2}" srcOrd="0" destOrd="0" presId="urn:microsoft.com/office/officeart/2009/3/layout/StepUpProcess"/>
    <dgm:cxn modelId="{8C33382A-B044-4759-90B8-E1B6748B56C0}" type="presOf" srcId="{B43174D4-C221-447C-88E4-5A587DDBDACF}" destId="{AB1B0962-A462-4F25-8953-11460A929238}" srcOrd="0" destOrd="0" presId="urn:microsoft.com/office/officeart/2009/3/layout/StepUpProcess"/>
    <dgm:cxn modelId="{96045E82-B043-4E64-9FA1-EF00E39513AB}" type="presOf" srcId="{8D9F6AD1-68AD-46F2-8227-BD8F69D94E6C}" destId="{4DBB6B0C-75F1-400C-A80D-98D64A0D4143}" srcOrd="0" destOrd="0" presId="urn:microsoft.com/office/officeart/2009/3/layout/StepUpProcess"/>
    <dgm:cxn modelId="{3F976273-AE9C-4814-A3AE-C0756F0B174E}" srcId="{D5E3B650-5295-4C5E-A920-621B8408C28A}" destId="{B43174D4-C221-447C-88E4-5A587DDBDACF}" srcOrd="2" destOrd="0" parTransId="{05904646-E249-48EF-95C0-ABA956F66507}" sibTransId="{8F7063B0-D258-406D-8DD2-F0DDB682ED13}"/>
    <dgm:cxn modelId="{10D27B78-1341-4D8D-9405-2C2D89A586C7}" srcId="{D5E3B650-5295-4C5E-A920-621B8408C28A}" destId="{90CBD417-D9E7-422F-8951-C9BA6DB0495E}" srcOrd="1" destOrd="0" parTransId="{D6417BBD-0DA7-4165-AA48-871C5FF093DD}" sibTransId="{7B283F78-2CE6-4A83-8A9A-0D243FF9FDDF}"/>
    <dgm:cxn modelId="{C14F9331-B976-4305-B8C1-68F6E94D5DE3}" type="presOf" srcId="{90CBD417-D9E7-422F-8951-C9BA6DB0495E}" destId="{BF15FEB1-62D4-4EE2-ACB4-070AEED0645C}" srcOrd="0" destOrd="0" presId="urn:microsoft.com/office/officeart/2009/3/layout/StepUpProcess"/>
    <dgm:cxn modelId="{0BBC8645-FF74-4B02-85EE-D3922462F336}" srcId="{D5E3B650-5295-4C5E-A920-621B8408C28A}" destId="{8D9F6AD1-68AD-46F2-8227-BD8F69D94E6C}" srcOrd="0" destOrd="0" parTransId="{4B4B1B41-C91C-483A-A943-8A42554FDFBC}" sibTransId="{17E07461-375C-42EE-97A3-CC6478EF5BF2}"/>
    <dgm:cxn modelId="{E5826C08-C07D-4AD0-A3DB-2BCF96126F73}" type="presParOf" srcId="{643CF452-DF17-440E-970E-484795D7DDE2}" destId="{44E191B8-A6B9-41AA-BA87-8291D6D67547}" srcOrd="0" destOrd="0" presId="urn:microsoft.com/office/officeart/2009/3/layout/StepUpProcess"/>
    <dgm:cxn modelId="{589CF63E-D5AF-406D-A811-60A979BFA1B4}" type="presParOf" srcId="{44E191B8-A6B9-41AA-BA87-8291D6D67547}" destId="{2A9360E2-186A-49A1-82E9-EF66A22E7151}" srcOrd="0" destOrd="0" presId="urn:microsoft.com/office/officeart/2009/3/layout/StepUpProcess"/>
    <dgm:cxn modelId="{C009AA00-ABBE-4AEC-A5CA-CED4697D4F74}" type="presParOf" srcId="{44E191B8-A6B9-41AA-BA87-8291D6D67547}" destId="{4DBB6B0C-75F1-400C-A80D-98D64A0D4143}" srcOrd="1" destOrd="0" presId="urn:microsoft.com/office/officeart/2009/3/layout/StepUpProcess"/>
    <dgm:cxn modelId="{E34798F9-40C2-4983-A56D-B21BDAD8BB6B}" type="presParOf" srcId="{44E191B8-A6B9-41AA-BA87-8291D6D67547}" destId="{1418A727-586C-45BA-B2B5-FDF4410C3BB3}" srcOrd="2" destOrd="0" presId="urn:microsoft.com/office/officeart/2009/3/layout/StepUpProcess"/>
    <dgm:cxn modelId="{BC034FDA-D8EC-48FB-B1F3-5DB90876A02F}" type="presParOf" srcId="{643CF452-DF17-440E-970E-484795D7DDE2}" destId="{3B520CDB-C821-4862-BE50-67502B26B2EB}" srcOrd="1" destOrd="0" presId="urn:microsoft.com/office/officeart/2009/3/layout/StepUpProcess"/>
    <dgm:cxn modelId="{1EC369AD-109C-4A3F-904C-DC3DF307AD72}" type="presParOf" srcId="{3B520CDB-C821-4862-BE50-67502B26B2EB}" destId="{F25D8F70-4285-4180-B9A8-A45161836E6C}" srcOrd="0" destOrd="0" presId="urn:microsoft.com/office/officeart/2009/3/layout/StepUpProcess"/>
    <dgm:cxn modelId="{1E7E2D63-3BE0-45C7-89AE-69086A5D031A}" type="presParOf" srcId="{643CF452-DF17-440E-970E-484795D7DDE2}" destId="{1A1FCBCF-6490-428F-BC82-5A656CB7309D}" srcOrd="2" destOrd="0" presId="urn:microsoft.com/office/officeart/2009/3/layout/StepUpProcess"/>
    <dgm:cxn modelId="{D8A5977E-AEE0-4E5F-B268-47A2493961A5}" type="presParOf" srcId="{1A1FCBCF-6490-428F-BC82-5A656CB7309D}" destId="{D1E80263-3F24-40B2-A14A-31D2AEE495CB}" srcOrd="0" destOrd="0" presId="urn:microsoft.com/office/officeart/2009/3/layout/StepUpProcess"/>
    <dgm:cxn modelId="{C7B35D1F-2277-44E3-BFAC-17E5374BB199}" type="presParOf" srcId="{1A1FCBCF-6490-428F-BC82-5A656CB7309D}" destId="{BF15FEB1-62D4-4EE2-ACB4-070AEED0645C}" srcOrd="1" destOrd="0" presId="urn:microsoft.com/office/officeart/2009/3/layout/StepUpProcess"/>
    <dgm:cxn modelId="{49F9C835-DAEF-4C35-9CC6-EB6DC84B562B}" type="presParOf" srcId="{1A1FCBCF-6490-428F-BC82-5A656CB7309D}" destId="{598DACF1-BDB4-4F0F-9A1D-BAB0BB2D82CE}" srcOrd="2" destOrd="0" presId="urn:microsoft.com/office/officeart/2009/3/layout/StepUpProcess"/>
    <dgm:cxn modelId="{84E2EA6E-3583-498C-9788-3C9D5F5ABC62}" type="presParOf" srcId="{643CF452-DF17-440E-970E-484795D7DDE2}" destId="{10A273F0-BBB8-417C-A4EE-7AB389BFDBD1}" srcOrd="3" destOrd="0" presId="urn:microsoft.com/office/officeart/2009/3/layout/StepUpProcess"/>
    <dgm:cxn modelId="{D5A65F6D-2CB8-42B0-83CA-A21BF4D3937F}" type="presParOf" srcId="{10A273F0-BBB8-417C-A4EE-7AB389BFDBD1}" destId="{434280AC-7007-4741-B174-7F28A6F02B30}" srcOrd="0" destOrd="0" presId="urn:microsoft.com/office/officeart/2009/3/layout/StepUpProcess"/>
    <dgm:cxn modelId="{BA8AF06D-8F95-43A9-9E50-26814578E9C6}" type="presParOf" srcId="{643CF452-DF17-440E-970E-484795D7DDE2}" destId="{41718C92-EF87-4D3A-A299-345F80DBCC56}" srcOrd="4" destOrd="0" presId="urn:microsoft.com/office/officeart/2009/3/layout/StepUpProcess"/>
    <dgm:cxn modelId="{4EDC386E-B60F-4FD6-A02B-D9A201445953}" type="presParOf" srcId="{41718C92-EF87-4D3A-A299-345F80DBCC56}" destId="{5AB90584-05AF-41FD-A1F1-9137D917EE04}" srcOrd="0" destOrd="0" presId="urn:microsoft.com/office/officeart/2009/3/layout/StepUpProcess"/>
    <dgm:cxn modelId="{619ED5BE-BCF1-4147-946A-5F5BFA6B600A}" type="presParOf" srcId="{41718C92-EF87-4D3A-A299-345F80DBCC56}" destId="{AB1B0962-A462-4F25-8953-11460A92923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928535-C620-4853-B550-993DBD1BFBAE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W"/>
        </a:p>
      </dgm:t>
    </dgm:pt>
    <dgm:pt modelId="{7E81FC93-5975-47D3-A9AF-03735A2706F0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ZW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B0808D-E715-41E1-9135-9E8790E552B1}" type="parTrans" cxnId="{F6FECF15-5F2B-4580-874A-814CDC5131D9}">
      <dgm:prSet/>
      <dgm:spPr/>
      <dgm:t>
        <a:bodyPr/>
        <a:lstStyle/>
        <a:p>
          <a:endParaRPr lang="en-ZW"/>
        </a:p>
      </dgm:t>
    </dgm:pt>
    <dgm:pt modelId="{A4D78254-7ABF-4C8A-BB43-92F51ED811AB}" type="sibTrans" cxnId="{F6FECF15-5F2B-4580-874A-814CDC5131D9}">
      <dgm:prSet/>
      <dgm:spPr/>
      <dgm:t>
        <a:bodyPr/>
        <a:lstStyle/>
        <a:p>
          <a:endParaRPr lang="en-ZW"/>
        </a:p>
      </dgm:t>
    </dgm:pt>
    <dgm:pt modelId="{37CFE5CD-9047-4709-B65D-3A74217617AB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ZW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E5DB76-6D66-4FF4-8C9C-3A6A03D60735}" type="parTrans" cxnId="{2897A02A-97C4-4B50-8B33-747BCB48CE07}">
      <dgm:prSet/>
      <dgm:spPr/>
      <dgm:t>
        <a:bodyPr/>
        <a:lstStyle/>
        <a:p>
          <a:endParaRPr lang="en-ZW"/>
        </a:p>
      </dgm:t>
    </dgm:pt>
    <dgm:pt modelId="{EB1D8635-9E72-4ECE-BEF6-9C7961D38E25}" type="sibTrans" cxnId="{2897A02A-97C4-4B50-8B33-747BCB48CE07}">
      <dgm:prSet/>
      <dgm:spPr/>
      <dgm:t>
        <a:bodyPr/>
        <a:lstStyle/>
        <a:p>
          <a:endParaRPr lang="en-ZW"/>
        </a:p>
      </dgm:t>
    </dgm:pt>
    <dgm:pt modelId="{438E0DBB-4DD6-496B-A00D-4291ECE753F4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W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A9F0E0-5858-4D90-8B4F-84FC46BB0791}" type="parTrans" cxnId="{2FFD3E30-C9E8-4B05-8331-0C0434BBDD74}">
      <dgm:prSet/>
      <dgm:spPr/>
      <dgm:t>
        <a:bodyPr/>
        <a:lstStyle/>
        <a:p>
          <a:endParaRPr lang="en-ZW"/>
        </a:p>
      </dgm:t>
    </dgm:pt>
    <dgm:pt modelId="{A1B937F4-3F67-46B8-997B-6C9DA03A5BB2}" type="sibTrans" cxnId="{2FFD3E30-C9E8-4B05-8331-0C0434BBDD74}">
      <dgm:prSet/>
      <dgm:spPr/>
      <dgm:t>
        <a:bodyPr/>
        <a:lstStyle/>
        <a:p>
          <a:endParaRPr lang="en-ZW"/>
        </a:p>
      </dgm:t>
    </dgm:pt>
    <dgm:pt modelId="{8E62A320-EAC7-45E9-9839-B8A90F30FD15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ZW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26B648-BE79-4C2D-AEFB-260BBE93AC1A}" type="parTrans" cxnId="{CB2C52AC-20BB-4844-B3C8-21E52AE8A94B}">
      <dgm:prSet/>
      <dgm:spPr/>
      <dgm:t>
        <a:bodyPr/>
        <a:lstStyle/>
        <a:p>
          <a:endParaRPr lang="en-ZW"/>
        </a:p>
      </dgm:t>
    </dgm:pt>
    <dgm:pt modelId="{AC94C6B9-D23E-4CD9-B144-E2FE49264B6C}" type="sibTrans" cxnId="{CB2C52AC-20BB-4844-B3C8-21E52AE8A94B}">
      <dgm:prSet/>
      <dgm:spPr/>
      <dgm:t>
        <a:bodyPr/>
        <a:lstStyle/>
        <a:p>
          <a:endParaRPr lang="en-ZW"/>
        </a:p>
      </dgm:t>
    </dgm:pt>
    <dgm:pt modelId="{7F0ECA8C-7B76-4541-BBCE-862BC5EDDE5C}">
      <dgm:prSet phldrT="[Text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ZW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D9A098-1123-4F77-B5F2-7D04049B04AB}" type="parTrans" cxnId="{64288AD8-9596-4E7F-9B5E-FA5EBDF6886E}">
      <dgm:prSet/>
      <dgm:spPr/>
      <dgm:t>
        <a:bodyPr/>
        <a:lstStyle/>
        <a:p>
          <a:endParaRPr lang="en-ZW"/>
        </a:p>
      </dgm:t>
    </dgm:pt>
    <dgm:pt modelId="{6DF0EB56-45A2-47E4-853D-E97C2143355B}" type="sibTrans" cxnId="{64288AD8-9596-4E7F-9B5E-FA5EBDF6886E}">
      <dgm:prSet/>
      <dgm:spPr/>
      <dgm:t>
        <a:bodyPr/>
        <a:lstStyle/>
        <a:p>
          <a:endParaRPr lang="en-ZW"/>
        </a:p>
      </dgm:t>
    </dgm:pt>
    <dgm:pt modelId="{830C7B5B-EFFA-4938-A06F-65A466D7BB39}">
      <dgm:prSet phldrT="[Text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en-ZW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</a:p>
      </dgm:t>
    </dgm:pt>
    <dgm:pt modelId="{A75AEAB3-A154-4478-875F-917BEBBDA58E}" type="sibTrans" cxnId="{A916A735-A59F-48B9-B8DF-EA62D371D0AB}">
      <dgm:prSet/>
      <dgm:spPr/>
      <dgm:t>
        <a:bodyPr/>
        <a:lstStyle/>
        <a:p>
          <a:endParaRPr lang="en-ZW"/>
        </a:p>
      </dgm:t>
    </dgm:pt>
    <dgm:pt modelId="{21D7287C-F427-4EAE-AB87-2B6AEEC65A56}" type="parTrans" cxnId="{A916A735-A59F-48B9-B8DF-EA62D371D0AB}">
      <dgm:prSet/>
      <dgm:spPr/>
      <dgm:t>
        <a:bodyPr/>
        <a:lstStyle/>
        <a:p>
          <a:endParaRPr lang="en-ZW"/>
        </a:p>
      </dgm:t>
    </dgm:pt>
    <dgm:pt modelId="{A178ADF4-2671-40C1-B7C1-45873752AF85}">
      <dgm:prSet phldrT="[Text]" custT="1"/>
      <dgm:spPr>
        <a:solidFill>
          <a:srgbClr val="92D050"/>
        </a:solidFill>
      </dgm:spPr>
      <dgm:t>
        <a:bodyPr/>
        <a:lstStyle/>
        <a:p>
          <a:endParaRPr lang="en-ZW"/>
        </a:p>
      </dgm:t>
    </dgm:pt>
    <dgm:pt modelId="{1B0AB20F-D9AE-4BBE-A752-76496F5922F9}" type="sibTrans" cxnId="{2802989E-3048-4C40-804F-66A7DD929C9B}">
      <dgm:prSet/>
      <dgm:spPr/>
      <dgm:t>
        <a:bodyPr/>
        <a:lstStyle/>
        <a:p>
          <a:endParaRPr lang="en-ZW"/>
        </a:p>
      </dgm:t>
    </dgm:pt>
    <dgm:pt modelId="{F1744871-3F96-4C82-A144-7745CDE55664}" type="parTrans" cxnId="{2802989E-3048-4C40-804F-66A7DD929C9B}">
      <dgm:prSet/>
      <dgm:spPr/>
      <dgm:t>
        <a:bodyPr/>
        <a:lstStyle/>
        <a:p>
          <a:endParaRPr lang="en-ZW"/>
        </a:p>
      </dgm:t>
    </dgm:pt>
    <dgm:pt modelId="{607875CF-CCA9-4520-B4CB-4FBA10BE5E1F}">
      <dgm:prSet phldrT="[Text]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ZW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9AC3A7-A22F-496A-A2FE-24BB78DCA00E}" type="sibTrans" cxnId="{A1B07254-1EE9-447C-86F7-BD1AAAB9E0CE}">
      <dgm:prSet/>
      <dgm:spPr/>
      <dgm:t>
        <a:bodyPr/>
        <a:lstStyle/>
        <a:p>
          <a:endParaRPr lang="en-ZW"/>
        </a:p>
      </dgm:t>
    </dgm:pt>
    <dgm:pt modelId="{A606E872-4A4D-454E-B1BE-5FACF487454E}" type="parTrans" cxnId="{A1B07254-1EE9-447C-86F7-BD1AAAB9E0CE}">
      <dgm:prSet/>
      <dgm:spPr/>
      <dgm:t>
        <a:bodyPr/>
        <a:lstStyle/>
        <a:p>
          <a:endParaRPr lang="en-ZW"/>
        </a:p>
      </dgm:t>
    </dgm:pt>
    <dgm:pt modelId="{E7D6E65A-A32C-4356-A8C3-627B9CC51D4B}" type="pres">
      <dgm:prSet presAssocID="{15928535-C620-4853-B550-993DBD1BFBA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ZW"/>
        </a:p>
      </dgm:t>
    </dgm:pt>
    <dgm:pt modelId="{12846B20-05CF-43E1-9D5E-66064B4D7C02}" type="pres">
      <dgm:prSet presAssocID="{7E81FC93-5975-47D3-A9AF-03735A2706F0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ZW"/>
        </a:p>
      </dgm:t>
    </dgm:pt>
    <dgm:pt modelId="{3869DD4B-32EE-464A-BA6E-342664CFF2F5}" type="pres">
      <dgm:prSet presAssocID="{37CFE5CD-9047-4709-B65D-3A74217617AB}" presName="Accent1" presStyleCnt="0"/>
      <dgm:spPr/>
    </dgm:pt>
    <dgm:pt modelId="{C402AEDD-9007-42F5-907A-7B8ED0CE7395}" type="pres">
      <dgm:prSet presAssocID="{37CFE5CD-9047-4709-B65D-3A74217617AB}" presName="Accent" presStyleLbl="bgShp" presStyleIdx="0" presStyleCnt="6"/>
      <dgm:spPr/>
    </dgm:pt>
    <dgm:pt modelId="{247B6E25-E122-4197-B334-687250EB225C}" type="pres">
      <dgm:prSet presAssocID="{37CFE5CD-9047-4709-B65D-3A74217617AB}" presName="Child1" presStyleLbl="node1" presStyleIdx="0" presStyleCnt="6" custScaleX="112518" custScaleY="106982" custLinFactNeighborX="-1315" custLinFactNeighborY="27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0C3C2D50-10F2-42FB-BEC7-568DC0B921D0}" type="pres">
      <dgm:prSet presAssocID="{830C7B5B-EFFA-4938-A06F-65A466D7BB39}" presName="Accent2" presStyleCnt="0"/>
      <dgm:spPr/>
    </dgm:pt>
    <dgm:pt modelId="{98C1AAE6-EE73-4AE3-A016-288118F15E10}" type="pres">
      <dgm:prSet presAssocID="{830C7B5B-EFFA-4938-A06F-65A466D7BB39}" presName="Accent" presStyleLbl="bgShp" presStyleIdx="1" presStyleCnt="6"/>
      <dgm:spPr/>
    </dgm:pt>
    <dgm:pt modelId="{A37D223A-A5C5-4407-8F50-101D82D6A521}" type="pres">
      <dgm:prSet presAssocID="{830C7B5B-EFFA-4938-A06F-65A466D7BB39}" presName="Child2" presStyleLbl="node1" presStyleIdx="1" presStyleCnt="6" custScaleX="112518" custScaleY="106982" custLinFactNeighborX="6259" custLinFactNeighborY="63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AA110707-0F85-4DEB-B955-1A3D73513FCF}" type="pres">
      <dgm:prSet presAssocID="{607875CF-CCA9-4520-B4CB-4FBA10BE5E1F}" presName="Accent3" presStyleCnt="0"/>
      <dgm:spPr/>
    </dgm:pt>
    <dgm:pt modelId="{1E8BDB1A-8C46-4C41-B22E-786D8D199A2E}" type="pres">
      <dgm:prSet presAssocID="{607875CF-CCA9-4520-B4CB-4FBA10BE5E1F}" presName="Accent" presStyleLbl="bgShp" presStyleIdx="2" presStyleCnt="6"/>
      <dgm:spPr/>
    </dgm:pt>
    <dgm:pt modelId="{FD732440-479A-48D9-87E9-BF56E9DA3502}" type="pres">
      <dgm:prSet presAssocID="{607875CF-CCA9-4520-B4CB-4FBA10BE5E1F}" presName="Child3" presStyleLbl="node1" presStyleIdx="2" presStyleCnt="6" custScaleX="112518" custScaleY="106982" custLinFactNeighborX="6259" custLinFactNeighborY="63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89B34E5F-B964-485B-B114-7CC2B0B56B5C}" type="pres">
      <dgm:prSet presAssocID="{438E0DBB-4DD6-496B-A00D-4291ECE753F4}" presName="Accent4" presStyleCnt="0"/>
      <dgm:spPr/>
    </dgm:pt>
    <dgm:pt modelId="{34B4982F-C348-4264-84C8-3FC1416E33B8}" type="pres">
      <dgm:prSet presAssocID="{438E0DBB-4DD6-496B-A00D-4291ECE753F4}" presName="Accent" presStyleLbl="bgShp" presStyleIdx="3" presStyleCnt="6"/>
      <dgm:spPr/>
    </dgm:pt>
    <dgm:pt modelId="{B732F4E1-CA49-453E-9DE8-EB876D6DBEF0}" type="pres">
      <dgm:prSet presAssocID="{438E0DBB-4DD6-496B-A00D-4291ECE753F4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AC49996A-7BAC-4C06-BE63-982A861D8362}" type="pres">
      <dgm:prSet presAssocID="{8E62A320-EAC7-45E9-9839-B8A90F30FD15}" presName="Accent5" presStyleCnt="0"/>
      <dgm:spPr/>
    </dgm:pt>
    <dgm:pt modelId="{0D8FFAAE-3241-4453-81ED-9324AC3FACEC}" type="pres">
      <dgm:prSet presAssocID="{8E62A320-EAC7-45E9-9839-B8A90F30FD15}" presName="Accent" presStyleLbl="bgShp" presStyleIdx="4" presStyleCnt="6"/>
      <dgm:spPr/>
    </dgm:pt>
    <dgm:pt modelId="{0F35D205-B3C8-49F3-8B42-B8DB46E7D39C}" type="pres">
      <dgm:prSet presAssocID="{8E62A320-EAC7-45E9-9839-B8A90F30FD15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93939F79-A424-48C9-BBC3-A91A77B1FEE4}" type="pres">
      <dgm:prSet presAssocID="{7F0ECA8C-7B76-4541-BBCE-862BC5EDDE5C}" presName="Accent6" presStyleCnt="0"/>
      <dgm:spPr/>
    </dgm:pt>
    <dgm:pt modelId="{6F958CEC-B0E4-46F0-96BE-98056DC85763}" type="pres">
      <dgm:prSet presAssocID="{7F0ECA8C-7B76-4541-BBCE-862BC5EDDE5C}" presName="Accent" presStyleLbl="bgShp" presStyleIdx="5" presStyleCnt="6"/>
      <dgm:spPr/>
    </dgm:pt>
    <dgm:pt modelId="{AE0D4484-5E19-4DA8-BBB3-9738C7DDFEA5}" type="pres">
      <dgm:prSet presAssocID="{7F0ECA8C-7B76-4541-BBCE-862BC5EDDE5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W"/>
        </a:p>
      </dgm:t>
    </dgm:pt>
  </dgm:ptLst>
  <dgm:cxnLst>
    <dgm:cxn modelId="{2FFD3E30-C9E8-4B05-8331-0C0434BBDD74}" srcId="{7E81FC93-5975-47D3-A9AF-03735A2706F0}" destId="{438E0DBB-4DD6-496B-A00D-4291ECE753F4}" srcOrd="3" destOrd="0" parTransId="{4FA9F0E0-5858-4D90-8B4F-84FC46BB0791}" sibTransId="{A1B937F4-3F67-46B8-997B-6C9DA03A5BB2}"/>
    <dgm:cxn modelId="{A1B07254-1EE9-447C-86F7-BD1AAAB9E0CE}" srcId="{7E81FC93-5975-47D3-A9AF-03735A2706F0}" destId="{607875CF-CCA9-4520-B4CB-4FBA10BE5E1F}" srcOrd="2" destOrd="0" parTransId="{A606E872-4A4D-454E-B1BE-5FACF487454E}" sibTransId="{DB9AC3A7-A22F-496A-A2FE-24BB78DCA00E}"/>
    <dgm:cxn modelId="{A916A735-A59F-48B9-B8DF-EA62D371D0AB}" srcId="{7E81FC93-5975-47D3-A9AF-03735A2706F0}" destId="{830C7B5B-EFFA-4938-A06F-65A466D7BB39}" srcOrd="1" destOrd="0" parTransId="{21D7287C-F427-4EAE-AB87-2B6AEEC65A56}" sibTransId="{A75AEAB3-A154-4478-875F-917BEBBDA58E}"/>
    <dgm:cxn modelId="{2897A02A-97C4-4B50-8B33-747BCB48CE07}" srcId="{7E81FC93-5975-47D3-A9AF-03735A2706F0}" destId="{37CFE5CD-9047-4709-B65D-3A74217617AB}" srcOrd="0" destOrd="0" parTransId="{8DE5DB76-6D66-4FF4-8C9C-3A6A03D60735}" sibTransId="{EB1D8635-9E72-4ECE-BEF6-9C7961D38E25}"/>
    <dgm:cxn modelId="{A15B1BAA-9C05-4215-8A9A-E97AE06C71A6}" type="presOf" srcId="{830C7B5B-EFFA-4938-A06F-65A466D7BB39}" destId="{A37D223A-A5C5-4407-8F50-101D82D6A521}" srcOrd="0" destOrd="0" presId="urn:microsoft.com/office/officeart/2011/layout/HexagonRadial"/>
    <dgm:cxn modelId="{2802989E-3048-4C40-804F-66A7DD929C9B}" srcId="{7E81FC93-5975-47D3-A9AF-03735A2706F0}" destId="{A178ADF4-2671-40C1-B7C1-45873752AF85}" srcOrd="6" destOrd="0" parTransId="{F1744871-3F96-4C82-A144-7745CDE55664}" sibTransId="{1B0AB20F-D9AE-4BBE-A752-76496F5922F9}"/>
    <dgm:cxn modelId="{734961C1-2EFA-46CC-8298-CD858B6A2FBE}" type="presOf" srcId="{7E81FC93-5975-47D3-A9AF-03735A2706F0}" destId="{12846B20-05CF-43E1-9D5E-66064B4D7C02}" srcOrd="0" destOrd="0" presId="urn:microsoft.com/office/officeart/2011/layout/HexagonRadial"/>
    <dgm:cxn modelId="{94EA053C-D2C8-406D-ADF4-E7200102B927}" type="presOf" srcId="{37CFE5CD-9047-4709-B65D-3A74217617AB}" destId="{247B6E25-E122-4197-B334-687250EB225C}" srcOrd="0" destOrd="0" presId="urn:microsoft.com/office/officeart/2011/layout/HexagonRadial"/>
    <dgm:cxn modelId="{6A236092-F3AD-43EB-9740-7DAD17F9C009}" type="presOf" srcId="{438E0DBB-4DD6-496B-A00D-4291ECE753F4}" destId="{B732F4E1-CA49-453E-9DE8-EB876D6DBEF0}" srcOrd="0" destOrd="0" presId="urn:microsoft.com/office/officeart/2011/layout/HexagonRadial"/>
    <dgm:cxn modelId="{72AAC7B1-E553-4C24-8F73-44A02A5A29A1}" type="presOf" srcId="{7F0ECA8C-7B76-4541-BBCE-862BC5EDDE5C}" destId="{AE0D4484-5E19-4DA8-BBB3-9738C7DDFEA5}" srcOrd="0" destOrd="0" presId="urn:microsoft.com/office/officeart/2011/layout/HexagonRadial"/>
    <dgm:cxn modelId="{AAFCDD54-BB25-401D-8404-92AB152621D7}" type="presOf" srcId="{15928535-C620-4853-B550-993DBD1BFBAE}" destId="{E7D6E65A-A32C-4356-A8C3-627B9CC51D4B}" srcOrd="0" destOrd="0" presId="urn:microsoft.com/office/officeart/2011/layout/HexagonRadial"/>
    <dgm:cxn modelId="{CB2C52AC-20BB-4844-B3C8-21E52AE8A94B}" srcId="{7E81FC93-5975-47D3-A9AF-03735A2706F0}" destId="{8E62A320-EAC7-45E9-9839-B8A90F30FD15}" srcOrd="4" destOrd="0" parTransId="{D526B648-BE79-4C2D-AEFB-260BBE93AC1A}" sibTransId="{AC94C6B9-D23E-4CD9-B144-E2FE49264B6C}"/>
    <dgm:cxn modelId="{64288AD8-9596-4E7F-9B5E-FA5EBDF6886E}" srcId="{7E81FC93-5975-47D3-A9AF-03735A2706F0}" destId="{7F0ECA8C-7B76-4541-BBCE-862BC5EDDE5C}" srcOrd="5" destOrd="0" parTransId="{64D9A098-1123-4F77-B5F2-7D04049B04AB}" sibTransId="{6DF0EB56-45A2-47E4-853D-E97C2143355B}"/>
    <dgm:cxn modelId="{F6FECF15-5F2B-4580-874A-814CDC5131D9}" srcId="{15928535-C620-4853-B550-993DBD1BFBAE}" destId="{7E81FC93-5975-47D3-A9AF-03735A2706F0}" srcOrd="0" destOrd="0" parTransId="{5CB0808D-E715-41E1-9135-9E8790E552B1}" sibTransId="{A4D78254-7ABF-4C8A-BB43-92F51ED811AB}"/>
    <dgm:cxn modelId="{3F765D7D-E1D6-4B03-B63B-5FE919125597}" type="presOf" srcId="{8E62A320-EAC7-45E9-9839-B8A90F30FD15}" destId="{0F35D205-B3C8-49F3-8B42-B8DB46E7D39C}" srcOrd="0" destOrd="0" presId="urn:microsoft.com/office/officeart/2011/layout/HexagonRadial"/>
    <dgm:cxn modelId="{798F962E-3AF3-4DE4-8B48-28CCAC3E2366}" type="presOf" srcId="{607875CF-CCA9-4520-B4CB-4FBA10BE5E1F}" destId="{FD732440-479A-48D9-87E9-BF56E9DA3502}" srcOrd="0" destOrd="0" presId="urn:microsoft.com/office/officeart/2011/layout/HexagonRadial"/>
    <dgm:cxn modelId="{6C3CB706-F06A-475F-8ABB-995B3F1271EC}" type="presParOf" srcId="{E7D6E65A-A32C-4356-A8C3-627B9CC51D4B}" destId="{12846B20-05CF-43E1-9D5E-66064B4D7C02}" srcOrd="0" destOrd="0" presId="urn:microsoft.com/office/officeart/2011/layout/HexagonRadial"/>
    <dgm:cxn modelId="{D567D6A9-E20F-46F8-989D-2015E39B128C}" type="presParOf" srcId="{E7D6E65A-A32C-4356-A8C3-627B9CC51D4B}" destId="{3869DD4B-32EE-464A-BA6E-342664CFF2F5}" srcOrd="1" destOrd="0" presId="urn:microsoft.com/office/officeart/2011/layout/HexagonRadial"/>
    <dgm:cxn modelId="{289A123F-AC55-4F90-961C-17C198FB78CE}" type="presParOf" srcId="{3869DD4B-32EE-464A-BA6E-342664CFF2F5}" destId="{C402AEDD-9007-42F5-907A-7B8ED0CE7395}" srcOrd="0" destOrd="0" presId="urn:microsoft.com/office/officeart/2011/layout/HexagonRadial"/>
    <dgm:cxn modelId="{99AD542E-C0E4-43E6-8C23-0691CCC12556}" type="presParOf" srcId="{E7D6E65A-A32C-4356-A8C3-627B9CC51D4B}" destId="{247B6E25-E122-4197-B334-687250EB225C}" srcOrd="2" destOrd="0" presId="urn:microsoft.com/office/officeart/2011/layout/HexagonRadial"/>
    <dgm:cxn modelId="{D480F6B7-28F6-4ADF-B3C8-DA8014849169}" type="presParOf" srcId="{E7D6E65A-A32C-4356-A8C3-627B9CC51D4B}" destId="{0C3C2D50-10F2-42FB-BEC7-568DC0B921D0}" srcOrd="3" destOrd="0" presId="urn:microsoft.com/office/officeart/2011/layout/HexagonRadial"/>
    <dgm:cxn modelId="{2A66A2E2-085E-4A77-8E56-0553267B2FFD}" type="presParOf" srcId="{0C3C2D50-10F2-42FB-BEC7-568DC0B921D0}" destId="{98C1AAE6-EE73-4AE3-A016-288118F15E10}" srcOrd="0" destOrd="0" presId="urn:microsoft.com/office/officeart/2011/layout/HexagonRadial"/>
    <dgm:cxn modelId="{0638E6D2-856D-4370-A7F9-1B48217927BF}" type="presParOf" srcId="{E7D6E65A-A32C-4356-A8C3-627B9CC51D4B}" destId="{A37D223A-A5C5-4407-8F50-101D82D6A521}" srcOrd="4" destOrd="0" presId="urn:microsoft.com/office/officeart/2011/layout/HexagonRadial"/>
    <dgm:cxn modelId="{0F3AAC9E-DAF2-45A9-BA1A-E4654D183D90}" type="presParOf" srcId="{E7D6E65A-A32C-4356-A8C3-627B9CC51D4B}" destId="{AA110707-0F85-4DEB-B955-1A3D73513FCF}" srcOrd="5" destOrd="0" presId="urn:microsoft.com/office/officeart/2011/layout/HexagonRadial"/>
    <dgm:cxn modelId="{80AE7714-EEF8-4D58-99BE-B9BD70694795}" type="presParOf" srcId="{AA110707-0F85-4DEB-B955-1A3D73513FCF}" destId="{1E8BDB1A-8C46-4C41-B22E-786D8D199A2E}" srcOrd="0" destOrd="0" presId="urn:microsoft.com/office/officeart/2011/layout/HexagonRadial"/>
    <dgm:cxn modelId="{26780952-7407-4BD5-B6A0-006FD6953565}" type="presParOf" srcId="{E7D6E65A-A32C-4356-A8C3-627B9CC51D4B}" destId="{FD732440-479A-48D9-87E9-BF56E9DA3502}" srcOrd="6" destOrd="0" presId="urn:microsoft.com/office/officeart/2011/layout/HexagonRadial"/>
    <dgm:cxn modelId="{A1A276CB-0989-4223-A7B6-912660FFDA49}" type="presParOf" srcId="{E7D6E65A-A32C-4356-A8C3-627B9CC51D4B}" destId="{89B34E5F-B964-485B-B114-7CC2B0B56B5C}" srcOrd="7" destOrd="0" presId="urn:microsoft.com/office/officeart/2011/layout/HexagonRadial"/>
    <dgm:cxn modelId="{6C655D6D-A01A-4286-8D88-120B3D173C49}" type="presParOf" srcId="{89B34E5F-B964-485B-B114-7CC2B0B56B5C}" destId="{34B4982F-C348-4264-84C8-3FC1416E33B8}" srcOrd="0" destOrd="0" presId="urn:microsoft.com/office/officeart/2011/layout/HexagonRadial"/>
    <dgm:cxn modelId="{5A978336-E632-4C53-8DD6-C224458246A8}" type="presParOf" srcId="{E7D6E65A-A32C-4356-A8C3-627B9CC51D4B}" destId="{B732F4E1-CA49-453E-9DE8-EB876D6DBEF0}" srcOrd="8" destOrd="0" presId="urn:microsoft.com/office/officeart/2011/layout/HexagonRadial"/>
    <dgm:cxn modelId="{E078DF3E-8B96-419C-BB36-4E8DE633479D}" type="presParOf" srcId="{E7D6E65A-A32C-4356-A8C3-627B9CC51D4B}" destId="{AC49996A-7BAC-4C06-BE63-982A861D8362}" srcOrd="9" destOrd="0" presId="urn:microsoft.com/office/officeart/2011/layout/HexagonRadial"/>
    <dgm:cxn modelId="{438D3D02-C1C5-4DD3-8CB7-08728AFF7A0C}" type="presParOf" srcId="{AC49996A-7BAC-4C06-BE63-982A861D8362}" destId="{0D8FFAAE-3241-4453-81ED-9324AC3FACEC}" srcOrd="0" destOrd="0" presId="urn:microsoft.com/office/officeart/2011/layout/HexagonRadial"/>
    <dgm:cxn modelId="{3329F9F6-C415-40E6-A555-F278EB3252B5}" type="presParOf" srcId="{E7D6E65A-A32C-4356-A8C3-627B9CC51D4B}" destId="{0F35D205-B3C8-49F3-8B42-B8DB46E7D39C}" srcOrd="10" destOrd="0" presId="urn:microsoft.com/office/officeart/2011/layout/HexagonRadial"/>
    <dgm:cxn modelId="{86C4C0B8-142F-497E-9EC3-EEB8187DCB08}" type="presParOf" srcId="{E7D6E65A-A32C-4356-A8C3-627B9CC51D4B}" destId="{93939F79-A424-48C9-BBC3-A91A77B1FEE4}" srcOrd="11" destOrd="0" presId="urn:microsoft.com/office/officeart/2011/layout/HexagonRadial"/>
    <dgm:cxn modelId="{E710A80D-96E9-48A7-80B8-BE7C29CC3E75}" type="presParOf" srcId="{93939F79-A424-48C9-BBC3-A91A77B1FEE4}" destId="{6F958CEC-B0E4-46F0-96BE-98056DC85763}" srcOrd="0" destOrd="0" presId="urn:microsoft.com/office/officeart/2011/layout/HexagonRadial"/>
    <dgm:cxn modelId="{E40CF84A-1F62-40BB-A860-E382EB6DEB07}" type="presParOf" srcId="{E7D6E65A-A32C-4356-A8C3-627B9CC51D4B}" destId="{AE0D4484-5E19-4DA8-BBB3-9738C7DDFEA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0.29028</cdr:x>
      <cdr:y>0</cdr:y>
    </cdr:from>
    <cdr:to>
      <cdr:x>0.56752</cdr:x>
      <cdr:y>0.26545</cdr:y>
    </cdr:to>
    <cdr:sp macro="" textlink="">
      <cdr:nvSpPr>
        <cdr:cNvPr id="2" name="Oval 1"/>
        <cdr:cNvSpPr/>
      </cdr:nvSpPr>
      <cdr:spPr>
        <a:xfrm xmlns:a="http://schemas.openxmlformats.org/drawingml/2006/main">
          <a:off x="3539039" y="-1143001"/>
          <a:ext cx="3380110" cy="1363123"/>
        </a:xfrm>
        <a:prstGeom xmlns:a="http://schemas.openxmlformats.org/drawingml/2006/main" prst="ellipse">
          <a:avLst/>
        </a:prstGeom>
        <a:solidFill xmlns:a="http://schemas.openxmlformats.org/drawingml/2006/main">
          <a:srgbClr val="002060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/>
            <a:t>Capital cover of 7.2 times (Dec 2016: 6.1 times)</a:t>
          </a:r>
        </a:p>
      </cdr:txBody>
    </cdr:sp>
  </cdr:relSizeAnchor>
  <cdr:relSizeAnchor xmlns:cdr="http://schemas.openxmlformats.org/drawingml/2006/chartDrawing">
    <cdr:from>
      <cdr:x>0.58889</cdr:x>
      <cdr:y>0.14015</cdr:y>
    </cdr:from>
    <cdr:to>
      <cdr:x>0.82544</cdr:x>
      <cdr:y>0.40006</cdr:y>
    </cdr:to>
    <cdr:sp macro="" textlink="">
      <cdr:nvSpPr>
        <cdr:cNvPr id="3" name="Oval 2"/>
        <cdr:cNvSpPr/>
      </cdr:nvSpPr>
      <cdr:spPr>
        <a:xfrm xmlns:a="http://schemas.openxmlformats.org/drawingml/2006/main">
          <a:off x="7179732" y="719666"/>
          <a:ext cx="2884032" cy="1334700"/>
        </a:xfrm>
        <a:prstGeom xmlns:a="http://schemas.openxmlformats.org/drawingml/2006/main" prst="ellipse">
          <a:avLst/>
        </a:prstGeom>
        <a:solidFill xmlns:a="http://schemas.openxmlformats.org/drawingml/2006/main">
          <a:srgbClr val="002060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/>
            <a:t>Capital cover of 4.8 times (Dec 2016: 3.8 times)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0.73079</cdr:x>
      <cdr:y>0.278</cdr:y>
    </cdr:from>
    <cdr:to>
      <cdr:x>0.90928</cdr:x>
      <cdr:y>0.55466</cdr:y>
    </cdr:to>
    <cdr:sp macro="" textlink="">
      <cdr:nvSpPr>
        <cdr:cNvPr id="2" name="Oval 1"/>
        <cdr:cNvSpPr/>
      </cdr:nvSpPr>
      <cdr:spPr>
        <a:xfrm xmlns:a="http://schemas.openxmlformats.org/drawingml/2006/main">
          <a:off x="8909738" y="1493086"/>
          <a:ext cx="2176150" cy="1485897"/>
        </a:xfrm>
        <a:prstGeom xmlns:a="http://schemas.openxmlformats.org/drawingml/2006/main" prst="ellipse">
          <a:avLst/>
        </a:prstGeom>
        <a:solidFill xmlns:a="http://schemas.openxmlformats.org/drawingml/2006/main">
          <a:srgbClr val="00206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ZW" b="1" dirty="0"/>
            <a:t>Capital Cover of 5.4 times (Dec 2016: 5.2 times)</a:t>
          </a:r>
        </a:p>
      </cdr:txBody>
    </cdr:sp>
  </cdr:relSizeAnchor>
  <cdr:relSizeAnchor xmlns:cdr="http://schemas.openxmlformats.org/drawingml/2006/chartDrawing">
    <cdr:from>
      <cdr:x>0.47917</cdr:x>
      <cdr:y>0.18341</cdr:y>
    </cdr:from>
    <cdr:to>
      <cdr:x>0.64583</cdr:x>
      <cdr:y>0.5</cdr:y>
    </cdr:to>
    <cdr:sp macro="" textlink="">
      <cdr:nvSpPr>
        <cdr:cNvPr id="3" name="Oval 2"/>
        <cdr:cNvSpPr/>
      </cdr:nvSpPr>
      <cdr:spPr>
        <a:xfrm xmlns:a="http://schemas.openxmlformats.org/drawingml/2006/main">
          <a:off x="5842041" y="985087"/>
          <a:ext cx="2031959" cy="1700324"/>
        </a:xfrm>
        <a:prstGeom xmlns:a="http://schemas.openxmlformats.org/drawingml/2006/main" prst="ellipse">
          <a:avLst/>
        </a:prstGeom>
        <a:solidFill xmlns:a="http://schemas.openxmlformats.org/drawingml/2006/main">
          <a:srgbClr val="002060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800" b="1" dirty="0"/>
            <a:t>Capital cover  of  3.9 times (Dec 2016: 3.4 times)</a:t>
          </a:r>
        </a:p>
      </cdr:txBody>
    </cdr:sp>
  </cdr:relSizeAnchor>
  <cdr:relSizeAnchor xmlns:cdr="http://schemas.openxmlformats.org/drawingml/2006/chartDrawing">
    <cdr:from>
      <cdr:x>0.16111</cdr:x>
      <cdr:y>0.23386</cdr:y>
    </cdr:from>
    <cdr:to>
      <cdr:x>0.37222</cdr:x>
      <cdr:y>0.52707</cdr:y>
    </cdr:to>
    <cdr:sp macro="" textlink="">
      <cdr:nvSpPr>
        <cdr:cNvPr id="5" name="Oval 4"/>
        <cdr:cNvSpPr/>
      </cdr:nvSpPr>
      <cdr:spPr>
        <a:xfrm xmlns:a="http://schemas.openxmlformats.org/drawingml/2006/main">
          <a:off x="1964267" y="1256020"/>
          <a:ext cx="2573866" cy="1574800"/>
        </a:xfrm>
        <a:prstGeom xmlns:a="http://schemas.openxmlformats.org/drawingml/2006/main" prst="ellipse">
          <a:avLst/>
        </a:prstGeom>
        <a:solidFill xmlns:a="http://schemas.openxmlformats.org/drawingml/2006/main">
          <a:srgbClr val="002060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800" b="1" dirty="0"/>
            <a:t>Capital cover of 7.8 times (Dec 2016: 7.5 times)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0.68333</cdr:x>
      <cdr:y>0.08634</cdr:y>
    </cdr:from>
    <cdr:to>
      <cdr:x>0.83472</cdr:x>
      <cdr:y>0.52408</cdr:y>
    </cdr:to>
    <cdr:sp macro="" textlink="">
      <cdr:nvSpPr>
        <cdr:cNvPr id="2" name="Oval 1"/>
        <cdr:cNvSpPr/>
      </cdr:nvSpPr>
      <cdr:spPr>
        <a:xfrm xmlns:a="http://schemas.openxmlformats.org/drawingml/2006/main">
          <a:off x="8331199" y="451563"/>
          <a:ext cx="1845734" cy="228954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ZW" dirty="0">
            <a:solidFill>
              <a:prstClr val="white"/>
            </a:solidFill>
          </a:endParaRPr>
        </a:p>
      </cdr:txBody>
    </cdr:sp>
  </cdr:relSizeAnchor>
  <cdr:relSizeAnchor xmlns:cdr="http://schemas.openxmlformats.org/drawingml/2006/chartDrawing">
    <cdr:from>
      <cdr:x>0.16977</cdr:x>
      <cdr:y>0.09743</cdr:y>
    </cdr:from>
    <cdr:to>
      <cdr:x>0.32222</cdr:x>
      <cdr:y>0.56861</cdr:y>
    </cdr:to>
    <cdr:sp macro="" textlink="">
      <cdr:nvSpPr>
        <cdr:cNvPr id="3" name="Oval 2"/>
        <cdr:cNvSpPr/>
      </cdr:nvSpPr>
      <cdr:spPr>
        <a:xfrm xmlns:a="http://schemas.openxmlformats.org/drawingml/2006/main">
          <a:off x="2069849" y="558919"/>
          <a:ext cx="1858671" cy="270305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ZW" dirty="0">
            <a:solidFill>
              <a:prstClr val="white"/>
            </a:solidFill>
          </a:endParaRPr>
        </a:p>
      </cdr:txBody>
    </cdr:sp>
  </cdr:relSizeAnchor>
  <cdr:relSizeAnchor xmlns:cdr="http://schemas.openxmlformats.org/drawingml/2006/chartDrawing">
    <cdr:from>
      <cdr:x>0.42868</cdr:x>
      <cdr:y>2.30234E-7</cdr:y>
    </cdr:from>
    <cdr:to>
      <cdr:x>0.68241</cdr:x>
      <cdr:y>0.82819</cdr:y>
    </cdr:to>
    <cdr:sp macro="" textlink="">
      <cdr:nvSpPr>
        <cdr:cNvPr id="5" name="Cloud Callout 4"/>
        <cdr:cNvSpPr/>
      </cdr:nvSpPr>
      <cdr:spPr>
        <a:xfrm xmlns:a="http://schemas.openxmlformats.org/drawingml/2006/main">
          <a:off x="5164290" y="1"/>
          <a:ext cx="3056645" cy="3597160"/>
        </a:xfrm>
        <a:prstGeom xmlns:a="http://schemas.openxmlformats.org/drawingml/2006/main" prst="cloudCallout">
          <a:avLst>
            <a:gd name="adj1" fmla="val 483"/>
            <a:gd name="adj2" fmla="val 37313"/>
          </a:avLst>
        </a:prstGeom>
        <a:solidFill xmlns:a="http://schemas.openxmlformats.org/drawingml/2006/main">
          <a:srgbClr val="00206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ZW" sz="1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rPr>
            <a:t>The thrust is on revenue growth through non- funded income, to minimise the pressure on the interest income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0.76678</cdr:x>
      <cdr:y>0.16578</cdr:y>
    </cdr:from>
    <cdr:to>
      <cdr:x>0.98059</cdr:x>
      <cdr:y>0.82975</cdr:y>
    </cdr:to>
    <cdr:sp macro="" textlink="">
      <cdr:nvSpPr>
        <cdr:cNvPr id="2" name="Subtitle 9"/>
        <cdr:cNvSpPr>
          <a:spLocks xmlns:a="http://schemas.openxmlformats.org/drawingml/2006/main" noGrp="1"/>
        </cdr:cNvSpPr>
      </cdr:nvSpPr>
      <cdr:spPr bwMode="auto">
        <a:xfrm xmlns:a="http://schemas.openxmlformats.org/drawingml/2006/main">
          <a:off x="6419958" y="742012"/>
          <a:ext cx="1790150" cy="29718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 algn="ctr" rtl="0" eaLnBrk="0" fontAlgn="base" hangingPunct="0">
            <a:spcBef>
              <a:spcPct val="20000"/>
            </a:spcBef>
            <a:spcAft>
              <a:spcPct val="0"/>
            </a:spcAft>
            <a:buFont typeface="Arial" pitchFamily="34" charset="0"/>
            <a:buNone/>
            <a:defRPr sz="3200" kern="1200">
              <a:solidFill>
                <a:sysClr val="windowText" lastClr="000000">
                  <a:tint val="75000"/>
                </a:sysClr>
              </a:solidFill>
              <a:latin typeface="Calibri"/>
            </a:defRPr>
          </a:lvl1pPr>
          <a:lvl2pPr marL="457200" indent="0" algn="ctr" rtl="0" eaLnBrk="0" fontAlgn="base" hangingPunct="0">
            <a:spcBef>
              <a:spcPct val="20000"/>
            </a:spcBef>
            <a:spcAft>
              <a:spcPct val="0"/>
            </a:spcAft>
            <a:buFont typeface="Arial" pitchFamily="34" charset="0"/>
            <a:buNone/>
            <a:defRPr sz="2800" kern="1200">
              <a:solidFill>
                <a:sysClr val="windowText" lastClr="000000">
                  <a:tint val="75000"/>
                </a:sysClr>
              </a:solidFill>
              <a:latin typeface="Calibri"/>
            </a:defRPr>
          </a:lvl2pPr>
          <a:lvl3pPr marL="914400" indent="0" algn="ctr" rtl="0" eaLnBrk="0" fontAlgn="base" hangingPunct="0">
            <a:spcBef>
              <a:spcPct val="20000"/>
            </a:spcBef>
            <a:spcAft>
              <a:spcPct val="0"/>
            </a:spcAft>
            <a:buFont typeface="Arial" pitchFamily="34" charset="0"/>
            <a:buNone/>
            <a:defRPr sz="2400" kern="1200">
              <a:solidFill>
                <a:sysClr val="windowText" lastClr="000000">
                  <a:tint val="75000"/>
                </a:sysClr>
              </a:solidFill>
              <a:latin typeface="Calibri"/>
            </a:defRPr>
          </a:lvl3pPr>
          <a:lvl4pPr marL="1371600" indent="0" algn="ctr" rtl="0" eaLnBrk="0" fontAlgn="base" hangingPunct="0">
            <a:spcBef>
              <a:spcPct val="20000"/>
            </a:spcBef>
            <a:spcAft>
              <a:spcPct val="0"/>
            </a:spcAft>
            <a:buFont typeface="Arial" pitchFamily="34" charset="0"/>
            <a:buNone/>
            <a:defRPr sz="2000" kern="1200">
              <a:solidFill>
                <a:sysClr val="windowText" lastClr="000000">
                  <a:tint val="75000"/>
                </a:sysClr>
              </a:solidFill>
              <a:latin typeface="Calibri"/>
            </a:defRPr>
          </a:lvl4pPr>
          <a:lvl5pPr marL="1828800" indent="0" algn="ctr" rtl="0" eaLnBrk="0" fontAlgn="base" hangingPunct="0">
            <a:spcBef>
              <a:spcPct val="20000"/>
            </a:spcBef>
            <a:spcAft>
              <a:spcPct val="0"/>
            </a:spcAft>
            <a:buFont typeface="Arial" pitchFamily="34" charset="0"/>
            <a:buNone/>
            <a:defRPr sz="2000" kern="1200">
              <a:solidFill>
                <a:sysClr val="windowText" lastClr="000000">
                  <a:tint val="75000"/>
                </a:sysClr>
              </a:solidFill>
              <a:latin typeface="Calibri"/>
            </a:defRPr>
          </a:lvl5pPr>
          <a:lvl6pPr marL="2286000" indent="0" algn="ctr" defTabSz="914400" rtl="0" eaLnBrk="1" latinLnBrk="0" hangingPunct="1">
            <a:spcBef>
              <a:spcPct val="20000"/>
            </a:spcBef>
            <a:buFont typeface="Arial" pitchFamily="34" charset="0"/>
            <a:buNone/>
            <a:defRPr sz="2000" kern="1200">
              <a:solidFill>
                <a:sysClr val="windowText" lastClr="000000">
                  <a:tint val="75000"/>
                </a:sysClr>
              </a:solidFill>
              <a:latin typeface="Calibri"/>
            </a:defRPr>
          </a:lvl6pPr>
          <a:lvl7pPr marL="2743200" indent="0" algn="ctr" defTabSz="914400" rtl="0" eaLnBrk="1" latinLnBrk="0" hangingPunct="1">
            <a:spcBef>
              <a:spcPct val="20000"/>
            </a:spcBef>
            <a:buFont typeface="Arial" pitchFamily="34" charset="0"/>
            <a:buNone/>
            <a:defRPr sz="2000" kern="1200">
              <a:solidFill>
                <a:sysClr val="windowText" lastClr="000000">
                  <a:tint val="75000"/>
                </a:sysClr>
              </a:solidFill>
              <a:latin typeface="Calibri"/>
            </a:defRPr>
          </a:lvl7pPr>
          <a:lvl8pPr marL="3200400" indent="0" algn="ctr" defTabSz="914400" rtl="0" eaLnBrk="1" latinLnBrk="0" hangingPunct="1">
            <a:spcBef>
              <a:spcPct val="20000"/>
            </a:spcBef>
            <a:buFont typeface="Arial" pitchFamily="34" charset="0"/>
            <a:buNone/>
            <a:defRPr sz="2000" kern="1200">
              <a:solidFill>
                <a:sysClr val="windowText" lastClr="000000">
                  <a:tint val="75000"/>
                </a:sysClr>
              </a:solidFill>
              <a:latin typeface="Calibri"/>
            </a:defRPr>
          </a:lvl8pPr>
          <a:lvl9pPr marL="3657600" indent="0" algn="ctr" defTabSz="914400" rtl="0" eaLnBrk="1" latinLnBrk="0" hangingPunct="1">
            <a:spcBef>
              <a:spcPct val="20000"/>
            </a:spcBef>
            <a:buFont typeface="Arial" pitchFamily="34" charset="0"/>
            <a:buNone/>
            <a:defRPr sz="2000" kern="1200">
              <a:solidFill>
                <a:sysClr val="windowText" lastClr="000000">
                  <a:tint val="75000"/>
                </a:sysClr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en-US" sz="2000" u="sng" dirty="0">
              <a:solidFill>
                <a:schemeClr val="tx2"/>
              </a:solidFill>
            </a:rPr>
            <a:t>Benchmark averages</a:t>
          </a:r>
        </a:p>
        <a:p xmlns:a="http://schemas.openxmlformats.org/drawingml/2006/main">
          <a:pPr algn="l"/>
          <a:endParaRPr lang="en-US" sz="2000" dirty="0">
            <a:solidFill>
              <a:schemeClr val="tx2"/>
            </a:solidFill>
          </a:endParaRPr>
        </a:p>
        <a:p xmlns:a="http://schemas.openxmlformats.org/drawingml/2006/main">
          <a:pPr algn="l"/>
          <a:r>
            <a:rPr lang="en-US" sz="2000" dirty="0">
              <a:solidFill>
                <a:schemeClr val="tx2"/>
              </a:solidFill>
            </a:rPr>
            <a:t>Liquidity ratio</a:t>
          </a:r>
        </a:p>
        <a:p xmlns:a="http://schemas.openxmlformats.org/drawingml/2006/main">
          <a:pPr lvl="1" algn="l">
            <a:buFont typeface="Arial" pitchFamily="34" charset="0"/>
            <a:buChar char="•"/>
          </a:pPr>
          <a:r>
            <a:rPr lang="en-US" sz="1600" dirty="0">
              <a:solidFill>
                <a:schemeClr val="tx2"/>
              </a:solidFill>
            </a:rPr>
            <a:t>minimum 30%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CEC4F-B480-4ACE-B9A2-9020583FCDBE}" type="datetimeFigureOut">
              <a:rPr lang="en-ZW" smtClean="0"/>
              <a:t>8/4/2017</a:t>
            </a:fld>
            <a:endParaRPr lang="en-Z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B8C00-1549-4313-8395-EEEFD69CBFB6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4294746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30A99-5D60-47A7-959D-BBF500A12937}" type="datetimeFigureOut">
              <a:rPr lang="en-ZW" smtClean="0"/>
              <a:t>8/4/2017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6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EF20E-0D51-4533-98E5-DFAC9CB8D7B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141067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F20E-0D51-4533-98E5-DFAC9CB8D7B3}" type="slidenum">
              <a:rPr lang="en-ZW" smtClean="0"/>
              <a:t>1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1012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F20E-0D51-4533-98E5-DFAC9CB8D7B3}" type="slidenum">
              <a:rPr lang="en-ZW" smtClean="0">
                <a:solidFill>
                  <a:prstClr val="black"/>
                </a:solidFill>
              </a:rPr>
              <a:pPr/>
              <a:t>19</a:t>
            </a:fld>
            <a:endParaRPr lang="en-Z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683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F20E-0D51-4533-98E5-DFAC9CB8D7B3}" type="slidenum">
              <a:rPr lang="en-ZW" smtClean="0"/>
              <a:t>23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985120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F20E-0D51-4533-98E5-DFAC9CB8D7B3}" type="slidenum">
              <a:rPr lang="en-ZW" smtClean="0">
                <a:solidFill>
                  <a:prstClr val="black"/>
                </a:solidFill>
              </a:rPr>
              <a:pPr/>
              <a:t>25</a:t>
            </a:fld>
            <a:endParaRPr lang="en-Z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84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F20E-0D51-4533-98E5-DFAC9CB8D7B3}" type="slidenum">
              <a:rPr lang="en-ZW" smtClean="0"/>
              <a:t>27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72162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F20E-0D51-4533-98E5-DFAC9CB8D7B3}" type="slidenum">
              <a:rPr lang="en-ZW" smtClean="0">
                <a:solidFill>
                  <a:prstClr val="black"/>
                </a:solidFill>
              </a:rPr>
              <a:pPr/>
              <a:t>30</a:t>
            </a:fld>
            <a:endParaRPr lang="en-Z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88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W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F20E-0D51-4533-98E5-DFAC9CB8D7B3}" type="slidenum">
              <a:rPr lang="en-ZW" smtClean="0">
                <a:solidFill>
                  <a:prstClr val="black"/>
                </a:solidFill>
              </a:rPr>
              <a:pPr/>
              <a:t>32</a:t>
            </a:fld>
            <a:endParaRPr lang="en-Z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49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F20E-0D51-4533-98E5-DFAC9CB8D7B3}" type="slidenum">
              <a:rPr lang="en-ZW" smtClean="0">
                <a:solidFill>
                  <a:prstClr val="black"/>
                </a:solidFill>
              </a:rPr>
              <a:pPr/>
              <a:t>33</a:t>
            </a:fld>
            <a:endParaRPr lang="en-Z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80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F20E-0D51-4533-98E5-DFAC9CB8D7B3}" type="slidenum">
              <a:rPr lang="en-ZW" smtClean="0">
                <a:solidFill>
                  <a:prstClr val="black"/>
                </a:solidFill>
              </a:rPr>
              <a:pPr/>
              <a:t>34</a:t>
            </a:fld>
            <a:endParaRPr lang="en-Z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825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F20E-0D51-4533-98E5-DFAC9CB8D7B3}" type="slidenum">
              <a:rPr lang="en-ZW" smtClean="0">
                <a:solidFill>
                  <a:prstClr val="black"/>
                </a:solidFill>
              </a:rPr>
              <a:pPr/>
              <a:t>35</a:t>
            </a:fld>
            <a:endParaRPr lang="en-Z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73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F20E-0D51-4533-98E5-DFAC9CB8D7B3}" type="slidenum">
              <a:rPr lang="en-ZW" smtClean="0">
                <a:solidFill>
                  <a:prstClr val="black"/>
                </a:solidFill>
              </a:rPr>
              <a:pPr/>
              <a:t>36</a:t>
            </a:fld>
            <a:endParaRPr lang="en-Z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7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A50D7-D4C2-4C6B-8321-F0FFE5B7FD46}" type="slidenum">
              <a:rPr lang="en-ZW" smtClean="0">
                <a:solidFill>
                  <a:prstClr val="black"/>
                </a:solidFill>
              </a:rPr>
              <a:pPr/>
              <a:t>2</a:t>
            </a:fld>
            <a:endParaRPr lang="en-Z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13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F20E-0D51-4533-98E5-DFAC9CB8D7B3}" type="slidenum">
              <a:rPr lang="en-ZW" smtClean="0">
                <a:solidFill>
                  <a:prstClr val="black"/>
                </a:solidFill>
              </a:rPr>
              <a:pPr/>
              <a:t>39</a:t>
            </a:fld>
            <a:endParaRPr lang="en-Z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2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F20E-0D51-4533-98E5-DFAC9CB8D7B3}" type="slidenum">
              <a:rPr lang="en-ZW" smtClean="0">
                <a:solidFill>
                  <a:prstClr val="black"/>
                </a:solidFill>
              </a:rPr>
              <a:pPr/>
              <a:t>40</a:t>
            </a:fld>
            <a:endParaRPr lang="en-Z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32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F20E-0D51-4533-98E5-DFAC9CB8D7B3}" type="slidenum">
              <a:rPr lang="en-ZW" smtClean="0">
                <a:solidFill>
                  <a:prstClr val="black"/>
                </a:solidFill>
              </a:rPr>
              <a:pPr/>
              <a:t>8</a:t>
            </a:fld>
            <a:endParaRPr lang="en-Z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72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F20E-0D51-4533-98E5-DFAC9CB8D7B3}" type="slidenum">
              <a:rPr lang="en-ZW" smtClean="0">
                <a:solidFill>
                  <a:prstClr val="black"/>
                </a:solidFill>
              </a:rPr>
              <a:pPr/>
              <a:t>9</a:t>
            </a:fld>
            <a:endParaRPr lang="en-Z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74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F20E-0D51-4533-98E5-DFAC9CB8D7B3}" type="slidenum">
              <a:rPr lang="en-ZW" smtClean="0">
                <a:solidFill>
                  <a:prstClr val="black"/>
                </a:solidFill>
              </a:rPr>
              <a:pPr/>
              <a:t>11</a:t>
            </a:fld>
            <a:endParaRPr lang="en-Z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40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F20E-0D51-4533-98E5-DFAC9CB8D7B3}" type="slidenum">
              <a:rPr lang="en-ZW" smtClean="0">
                <a:solidFill>
                  <a:prstClr val="black"/>
                </a:solidFill>
              </a:rPr>
              <a:pPr/>
              <a:t>13</a:t>
            </a:fld>
            <a:endParaRPr lang="en-Z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65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F20E-0D51-4533-98E5-DFAC9CB8D7B3}" type="slidenum">
              <a:rPr lang="en-ZW" smtClean="0">
                <a:solidFill>
                  <a:prstClr val="black"/>
                </a:solidFill>
              </a:rPr>
              <a:pPr/>
              <a:t>16</a:t>
            </a:fld>
            <a:endParaRPr lang="en-Z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60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F20E-0D51-4533-98E5-DFAC9CB8D7B3}" type="slidenum">
              <a:rPr lang="en-ZW" smtClean="0">
                <a:solidFill>
                  <a:prstClr val="black"/>
                </a:solidFill>
              </a:rPr>
              <a:pPr/>
              <a:t>17</a:t>
            </a:fld>
            <a:endParaRPr lang="en-Z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66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F20E-0D51-4533-98E5-DFAC9CB8D7B3}" type="slidenum">
              <a:rPr lang="en-ZW" smtClean="0">
                <a:solidFill>
                  <a:prstClr val="black"/>
                </a:solidFill>
              </a:rPr>
              <a:pPr/>
              <a:t>18</a:t>
            </a:fld>
            <a:endParaRPr lang="en-Z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5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3522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07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102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355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14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241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852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2258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08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142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102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12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2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Data" Target="../diagrams/data1.xml"/><Relationship Id="rId5" Type="http://schemas.openxmlformats.org/officeDocument/2006/relationships/image" Target="../media/image2.emf"/><Relationship Id="rId10" Type="http://schemas.microsoft.com/office/2007/relationships/diagramDrawing" Target="../diagrams/drawing1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image" Target="../media/image9.jpeg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image" Target="../media/image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image" Target="../media/image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image" Target="../media/image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774" y="-22647"/>
            <a:ext cx="2717301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56963" y="1170095"/>
            <a:ext cx="11949112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914400" algn="l"/>
              </a:tabLst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ANALYSTS BRIEFING PRESENTATION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914400" algn="l"/>
              </a:tabLst>
            </a:pP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914400" algn="l"/>
              </a:tabLst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 HALF YEAR FINANCIAL RESULTS 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914400" algn="l"/>
              </a:tabLst>
            </a:pP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914400" algn="l"/>
              </a:tabLst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03.08.2017</a:t>
            </a:r>
            <a:endParaRPr lang="en-ZW" sz="3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457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9399" y="6560584"/>
            <a:ext cx="482600" cy="297416"/>
          </a:xfrm>
          <a:prstGeom prst="rect">
            <a:avLst/>
          </a:prstGeom>
        </p:spPr>
        <p:txBody>
          <a:bodyPr/>
          <a:lstStyle/>
          <a:p>
            <a:fld id="{5EAEB2B6-46D3-4AF3-81C6-EF9641AA0022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pPr/>
              <a:t>10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63675"/>
            <a:ext cx="9699811" cy="56630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defTabSz="457200">
              <a:spcBef>
                <a:spcPct val="0"/>
              </a:spcBef>
              <a:defRPr/>
            </a:pPr>
            <a:endParaRPr lang="en-GB" sz="36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111920"/>
            <a:ext cx="12191999" cy="510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tabLst>
                <a:tab pos="914400" algn="l"/>
              </a:tabLst>
            </a:pPr>
            <a:r>
              <a:rPr lang="en-ZW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Capital Adequacy</a:t>
            </a: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-12390"/>
            <a:ext cx="1828799" cy="8759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0" y="490212"/>
            <a:ext cx="85064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ZW" sz="3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GROUP FINANCIAL PERFORMANCE REVIEW</a:t>
            </a: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1" y="1698171"/>
          <a:ext cx="12191998" cy="5159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loud Callout 10"/>
          <p:cNvSpPr/>
          <p:nvPr/>
        </p:nvSpPr>
        <p:spPr>
          <a:xfrm>
            <a:off x="9553573" y="1857375"/>
            <a:ext cx="2638426" cy="2714625"/>
          </a:xfrm>
          <a:prstGeom prst="cloudCallout">
            <a:avLst>
              <a:gd name="adj1" fmla="val -11005"/>
              <a:gd name="adj2" fmla="val 40352"/>
            </a:avLst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ZW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regulated 12.0%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ZW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Adequate buffer</a:t>
            </a:r>
          </a:p>
        </p:txBody>
      </p:sp>
    </p:spTree>
    <p:extLst>
      <p:ext uri="{BB962C8B-B14F-4D97-AF65-F5344CB8AC3E}">
        <p14:creationId xmlns:p14="http://schemas.microsoft.com/office/powerpoint/2010/main" val="3666107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39352" y="6536268"/>
            <a:ext cx="482600" cy="321732"/>
          </a:xfrm>
          <a:prstGeom prst="rect">
            <a:avLst/>
          </a:prstGeom>
        </p:spPr>
        <p:txBody>
          <a:bodyPr/>
          <a:lstStyle/>
          <a:p>
            <a:fld id="{5EAEB2B6-46D3-4AF3-81C6-EF9641AA0022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pPr/>
              <a:t>11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63675"/>
            <a:ext cx="9699811" cy="56630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defTabSz="457200">
              <a:spcBef>
                <a:spcPct val="0"/>
              </a:spcBef>
              <a:defRPr/>
            </a:pPr>
            <a:endParaRPr lang="en-GB" sz="36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111920"/>
            <a:ext cx="12191999" cy="473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tabLst>
                <a:tab pos="914400" algn="l"/>
              </a:tabLst>
            </a:pPr>
            <a:endParaRPr lang="en-ZW" sz="2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45205"/>
            <a:ext cx="76863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DEPOSITS TREND</a:t>
            </a:r>
            <a:endParaRPr lang="en-US" sz="3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95743818"/>
              </p:ext>
            </p:extLst>
          </p:nvPr>
        </p:nvGraphicFramePr>
        <p:xfrm>
          <a:off x="0" y="1111920"/>
          <a:ext cx="12192000" cy="574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loud Callout 9"/>
          <p:cNvSpPr/>
          <p:nvPr/>
        </p:nvSpPr>
        <p:spPr>
          <a:xfrm>
            <a:off x="9699811" y="3144098"/>
            <a:ext cx="2014820" cy="1667435"/>
          </a:xfrm>
          <a:prstGeom prst="cloudCallout">
            <a:avLst>
              <a:gd name="adj1" fmla="val 52668"/>
              <a:gd name="adj2" fmla="val -92800"/>
            </a:avLst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sz="1600" b="1" dirty="0">
                <a:solidFill>
                  <a:prstClr val="white"/>
                </a:solidFill>
              </a:rPr>
              <a:t>Achieved a growth of 215% since dollarization</a:t>
            </a:r>
          </a:p>
        </p:txBody>
      </p:sp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533" y="-1"/>
            <a:ext cx="1943419" cy="829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1519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92467" y="6519334"/>
            <a:ext cx="499533" cy="338666"/>
          </a:xfrm>
          <a:prstGeom prst="rect">
            <a:avLst/>
          </a:prstGeom>
        </p:spPr>
        <p:txBody>
          <a:bodyPr/>
          <a:lstStyle/>
          <a:p>
            <a:fld id="{5EAEB2B6-46D3-4AF3-81C6-EF9641AA0022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pPr/>
              <a:t>12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63675"/>
            <a:ext cx="9699811" cy="56630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defTabSz="457200">
              <a:spcBef>
                <a:spcPct val="0"/>
              </a:spcBef>
              <a:defRPr/>
            </a:pPr>
            <a:endParaRPr lang="en-GB" sz="36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03370"/>
            <a:ext cx="76863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16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LINES OF CREDIT</a:t>
            </a: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0" y="1102020"/>
          <a:ext cx="12191999" cy="5298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loud Callout 7"/>
          <p:cNvSpPr/>
          <p:nvPr/>
        </p:nvSpPr>
        <p:spPr>
          <a:xfrm>
            <a:off x="5081028" y="3295062"/>
            <a:ext cx="3018020" cy="2308484"/>
          </a:xfrm>
          <a:prstGeom prst="cloudCallout">
            <a:avLst>
              <a:gd name="adj1" fmla="val 81109"/>
              <a:gd name="adj2" fmla="val -687"/>
            </a:avLst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W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to review cost of funds and project viability to enhance ex-post borrower performance </a:t>
            </a: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275" y="0"/>
            <a:ext cx="2023849" cy="80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6880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81853" y="6439236"/>
            <a:ext cx="465667" cy="382059"/>
          </a:xfrm>
          <a:prstGeom prst="rect">
            <a:avLst/>
          </a:prstGeom>
        </p:spPr>
        <p:txBody>
          <a:bodyPr/>
          <a:lstStyle/>
          <a:p>
            <a:fld id="{5EAEB2B6-46D3-4AF3-81C6-EF9641AA0022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pPr/>
              <a:t>13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63675"/>
            <a:ext cx="9699811" cy="56630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defTabSz="457200">
              <a:spcBef>
                <a:spcPct val="0"/>
              </a:spcBef>
              <a:defRPr/>
            </a:pPr>
            <a:endParaRPr lang="en-GB" sz="36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809335"/>
            <a:ext cx="12192000" cy="573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tabLst>
                <a:tab pos="914400" algn="l"/>
              </a:tabLst>
            </a:pPr>
            <a:r>
              <a:rPr lang="en-US" sz="2400" b="1" dirty="0">
                <a:solidFill>
                  <a:prstClr val="black"/>
                </a:solidFill>
              </a:rPr>
              <a:t>NPLs Ratio – Managing Credit Quality</a:t>
            </a:r>
            <a:endParaRPr lang="en-ZW" sz="2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04548"/>
            <a:ext cx="76863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solidFill>
                  <a:prstClr val="black"/>
                </a:solidFill>
              </a:rPr>
              <a:t>Quality of Earnings</a:t>
            </a:r>
          </a:p>
        </p:txBody>
      </p:sp>
      <p:graphicFrame>
        <p:nvGraphicFramePr>
          <p:cNvPr id="12" name="Chart 11"/>
          <p:cNvGraphicFramePr/>
          <p:nvPr>
            <p:extLst/>
          </p:nvPr>
        </p:nvGraphicFramePr>
        <p:xfrm>
          <a:off x="0" y="1375640"/>
          <a:ext cx="12204368" cy="5445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loud Callout 8"/>
          <p:cNvSpPr/>
          <p:nvPr/>
        </p:nvSpPr>
        <p:spPr>
          <a:xfrm>
            <a:off x="7686381" y="3975868"/>
            <a:ext cx="2848549" cy="1475066"/>
          </a:xfrm>
          <a:prstGeom prst="cloudCallout">
            <a:avLst>
              <a:gd name="adj1" fmla="val 94816"/>
              <a:gd name="adj2" fmla="val -85069"/>
            </a:avLst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W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RBZ Threshold for NPLs -  5%</a:t>
            </a:r>
          </a:p>
        </p:txBody>
      </p: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275" y="0"/>
            <a:ext cx="2023849" cy="80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9125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92467" y="6459761"/>
            <a:ext cx="499533" cy="398239"/>
          </a:xfrm>
          <a:prstGeom prst="rect">
            <a:avLst/>
          </a:prstGeom>
        </p:spPr>
        <p:txBody>
          <a:bodyPr/>
          <a:lstStyle/>
          <a:p>
            <a:fld id="{5EAEB2B6-46D3-4AF3-81C6-EF9641AA0022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pPr/>
              <a:t>14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63675"/>
            <a:ext cx="9699811" cy="56630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defTabSz="457200">
              <a:spcBef>
                <a:spcPct val="0"/>
              </a:spcBef>
              <a:defRPr/>
            </a:pPr>
            <a:endParaRPr lang="en-GB" sz="36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3193" y="377495"/>
            <a:ext cx="76863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solidFill>
                  <a:prstClr val="black"/>
                </a:solidFill>
              </a:rPr>
              <a:t>Quality of Advances</a:t>
            </a:r>
          </a:p>
        </p:txBody>
      </p:sp>
      <p:graphicFrame>
        <p:nvGraphicFramePr>
          <p:cNvPr id="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472941"/>
              </p:ext>
            </p:extLst>
          </p:nvPr>
        </p:nvGraphicFramePr>
        <p:xfrm>
          <a:off x="0" y="1143003"/>
          <a:ext cx="9079408" cy="518716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952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045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224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0040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June</a:t>
                      </a:r>
                      <a:r>
                        <a:rPr lang="en-US" sz="20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2017</a:t>
                      </a:r>
                    </a:p>
                    <a:p>
                      <a:pPr algn="r"/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21920" marR="12192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Dec 2016</a:t>
                      </a:r>
                    </a:p>
                  </a:txBody>
                  <a:tcPr marL="121920" marR="12192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2899">
                <a:tc>
                  <a:txBody>
                    <a:bodyPr/>
                    <a:lstStyle/>
                    <a:p>
                      <a:r>
                        <a:rPr lang="en-US" sz="2000" dirty="0"/>
                        <a:t>Total  net advances (US$m)</a:t>
                      </a:r>
                    </a:p>
                  </a:txBody>
                  <a:tcPr marL="121920" marR="12192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dirty="0"/>
                        <a:t>1 043.1</a:t>
                      </a:r>
                    </a:p>
                  </a:txBody>
                  <a:tcPr marL="9525" marR="857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dirty="0"/>
                        <a:t>1 007.2</a:t>
                      </a:r>
                    </a:p>
                  </a:txBody>
                  <a:tcPr marL="9525" marR="857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2899">
                <a:tc>
                  <a:txBody>
                    <a:bodyPr/>
                    <a:lstStyle/>
                    <a:p>
                      <a:r>
                        <a:rPr lang="en-US" sz="2000" dirty="0"/>
                        <a:t>Security value (US$m)</a:t>
                      </a:r>
                    </a:p>
                  </a:txBody>
                  <a:tcPr marL="121920" marR="12192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dirty="0"/>
                        <a:t>1 828.2</a:t>
                      </a:r>
                    </a:p>
                  </a:txBody>
                  <a:tcPr marL="9525" marR="857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dirty="0"/>
                        <a:t>1 706.5</a:t>
                      </a:r>
                    </a:p>
                  </a:txBody>
                  <a:tcPr marL="9525" marR="857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2899">
                <a:tc>
                  <a:txBody>
                    <a:bodyPr/>
                    <a:lstStyle/>
                    <a:p>
                      <a:r>
                        <a:rPr lang="en-US" sz="2000" dirty="0"/>
                        <a:t>Security cover (times)</a:t>
                      </a:r>
                    </a:p>
                  </a:txBody>
                  <a:tcPr marL="121920" marR="12192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dirty="0"/>
                        <a:t>1.8</a:t>
                      </a:r>
                    </a:p>
                  </a:txBody>
                  <a:tcPr marL="9525" marR="857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dirty="0"/>
                        <a:t>1.7</a:t>
                      </a:r>
                    </a:p>
                  </a:txBody>
                  <a:tcPr marL="9525" marR="857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2272">
                <a:tc>
                  <a:txBody>
                    <a:bodyPr/>
                    <a:lstStyle/>
                    <a:p>
                      <a:r>
                        <a:rPr lang="en-US" sz="2000" dirty="0"/>
                        <a:t>Provisions (US$m)</a:t>
                      </a:r>
                    </a:p>
                  </a:txBody>
                  <a:tcPr marL="121920" marR="12192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dirty="0"/>
                        <a:t>64.5</a:t>
                      </a:r>
                    </a:p>
                  </a:txBody>
                  <a:tcPr marL="9525" marR="857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dirty="0"/>
                        <a:t>60.8</a:t>
                      </a:r>
                    </a:p>
                  </a:txBody>
                  <a:tcPr marL="9525" marR="857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42899">
                <a:tc>
                  <a:txBody>
                    <a:bodyPr/>
                    <a:lstStyle/>
                    <a:p>
                      <a:r>
                        <a:rPr lang="en-US" sz="2000" dirty="0"/>
                        <a:t>Non performing</a:t>
                      </a:r>
                      <a:r>
                        <a:rPr lang="en-US" sz="2000" baseline="0" dirty="0"/>
                        <a:t> loans (US$m)</a:t>
                      </a:r>
                      <a:endParaRPr lang="en-US" sz="2000" dirty="0"/>
                    </a:p>
                  </a:txBody>
                  <a:tcPr marL="121920" marR="12192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dirty="0"/>
                        <a:t>68.9</a:t>
                      </a:r>
                    </a:p>
                  </a:txBody>
                  <a:tcPr marL="9525" marR="857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dirty="0"/>
                        <a:t>70.6</a:t>
                      </a:r>
                    </a:p>
                  </a:txBody>
                  <a:tcPr marL="9525" marR="857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42899">
                <a:tc>
                  <a:txBody>
                    <a:bodyPr/>
                    <a:lstStyle/>
                    <a:p>
                      <a:r>
                        <a:rPr lang="en-US" sz="2000" dirty="0"/>
                        <a:t>Coverage</a:t>
                      </a:r>
                      <a:r>
                        <a:rPr lang="en-US" sz="2000" baseline="0" dirty="0"/>
                        <a:t> ratio (times)</a:t>
                      </a:r>
                      <a:endParaRPr lang="en-US" sz="2000" dirty="0"/>
                    </a:p>
                  </a:txBody>
                  <a:tcPr marL="121920" marR="12192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dirty="0"/>
                        <a:t>0.94</a:t>
                      </a:r>
                    </a:p>
                  </a:txBody>
                  <a:tcPr marL="9525" marR="857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dirty="0"/>
                        <a:t>0.86</a:t>
                      </a:r>
                    </a:p>
                  </a:txBody>
                  <a:tcPr marL="9525" marR="857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6111872" y="5886450"/>
            <a:ext cx="3000102" cy="573311"/>
          </a:xfrm>
          <a:prstGeom prst="ellipse">
            <a:avLst/>
          </a:prstGeom>
          <a:noFill/>
          <a:ln w="22225" cmpd="tri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096000" y="2921107"/>
            <a:ext cx="3000102" cy="679343"/>
          </a:xfrm>
          <a:prstGeom prst="ellipse">
            <a:avLst/>
          </a:prstGeom>
          <a:noFill/>
          <a:ln w="22225" cmpd="tri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10014525" y="4622504"/>
            <a:ext cx="1771074" cy="1503660"/>
          </a:xfrm>
          <a:prstGeom prst="wedgeRectCallout">
            <a:avLst>
              <a:gd name="adj1" fmla="val -100703"/>
              <a:gd name="adj2" fmla="val 49401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100% coverage ratio on NPL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10014525" y="1697875"/>
            <a:ext cx="1901249" cy="1512253"/>
          </a:xfrm>
          <a:prstGeom prst="wedgeRectCallout">
            <a:avLst>
              <a:gd name="adj1" fmla="val -100608"/>
              <a:gd name="adj2" fmla="val 46561"/>
            </a:avLst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increase of 7.1% is in in line with the loan book.</a:t>
            </a:r>
          </a:p>
        </p:txBody>
      </p:sp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275" y="0"/>
            <a:ext cx="2023849" cy="80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511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26332" y="6482741"/>
            <a:ext cx="465667" cy="274638"/>
          </a:xfrm>
          <a:prstGeom prst="rect">
            <a:avLst/>
          </a:prstGeom>
        </p:spPr>
        <p:txBody>
          <a:bodyPr/>
          <a:lstStyle/>
          <a:p>
            <a:fld id="{5EAEB2B6-46D3-4AF3-81C6-EF9641AA0022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pPr/>
              <a:t>15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63675"/>
            <a:ext cx="9699811" cy="56630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defTabSz="457200">
              <a:spcBef>
                <a:spcPct val="0"/>
              </a:spcBef>
              <a:defRPr/>
            </a:pPr>
            <a:endParaRPr lang="en-GB" sz="36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111920"/>
            <a:ext cx="12191999" cy="528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tabLst>
                <a:tab pos="914400" algn="l"/>
              </a:tabLst>
            </a:pPr>
            <a:endParaRPr lang="en-ZW" sz="2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94372"/>
            <a:ext cx="75437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US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Advances -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" name="Content Placeholder 9"/>
          <p:cNvGraphicFramePr>
            <a:graphicFrameLocks/>
          </p:cNvGraphicFramePr>
          <p:nvPr>
            <p:extLst/>
          </p:nvPr>
        </p:nvGraphicFramePr>
        <p:xfrm>
          <a:off x="0" y="1111917"/>
          <a:ext cx="12192000" cy="537082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3476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70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672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85182"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2017</a:t>
                      </a:r>
                    </a:p>
                    <a:p>
                      <a:pPr algn="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 2016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158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 security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value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(US$ m)</a:t>
                      </a:r>
                    </a:p>
                  </a:txBody>
                  <a:tcPr marL="121920" marR="12192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sz="2000" u="none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1 828.2</a:t>
                      </a:r>
                    </a:p>
                  </a:txBody>
                  <a:tcPr marL="9525" marR="857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sz="2000" u="none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1 706.5</a:t>
                      </a:r>
                    </a:p>
                  </a:txBody>
                  <a:tcPr marL="9525" marR="857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158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Comprised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W" sz="2000" u="none" strike="noStrike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W" sz="2000" u="none" strike="noStrike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1589">
                <a:tc>
                  <a:txBody>
                    <a:bodyPr/>
                    <a:lstStyle/>
                    <a:p>
                      <a:pPr lvl="1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cover (US$ m)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sz="2000" u="none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13.6</a:t>
                      </a:r>
                    </a:p>
                  </a:txBody>
                  <a:tcPr marL="9525" marR="857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sz="2000" u="none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14.1</a:t>
                      </a:r>
                    </a:p>
                  </a:txBody>
                  <a:tcPr marL="9525" marR="857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1589">
                <a:tc>
                  <a:txBody>
                    <a:bodyPr/>
                    <a:lstStyle/>
                    <a:p>
                      <a:pPr lvl="1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Collateral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(mortgage security)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(US$ m)</a:t>
                      </a:r>
                    </a:p>
                  </a:txBody>
                  <a:tcPr marL="121920" marR="12192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sz="2000" u="none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870.0</a:t>
                      </a:r>
                    </a:p>
                  </a:txBody>
                  <a:tcPr marL="9525" marR="857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sz="2000" u="none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932.0</a:t>
                      </a:r>
                    </a:p>
                  </a:txBody>
                  <a:tcPr marL="9525" marR="857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99285">
                <a:tc>
                  <a:txBody>
                    <a:bodyPr/>
                    <a:lstStyle/>
                    <a:p>
                      <a:endParaRPr lang="en-US" sz="2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1"/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forms of security including Notarial General Covering Bonds (NGCBs), cessions, etc. (US$ m)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sz="2000" u="none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944.7</a:t>
                      </a:r>
                    </a:p>
                  </a:txBody>
                  <a:tcPr marL="9525" marR="857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sz="2000" u="none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760.4</a:t>
                      </a:r>
                    </a:p>
                  </a:txBody>
                  <a:tcPr marL="9525" marR="857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933" y="-1"/>
            <a:ext cx="2015067" cy="837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0523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738" y="-1"/>
            <a:ext cx="1719262" cy="90011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450055"/>
            <a:ext cx="6079067" cy="60340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 REPORTING JUNE 2017</a:t>
            </a:r>
            <a:endParaRPr lang="en-GB" sz="26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11692467" y="6560607"/>
            <a:ext cx="499533" cy="2973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7156AB-514F-4F5D-A8FB-DCDF92F9B9CB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pPr/>
              <a:t>16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graphicFrame>
        <p:nvGraphicFramePr>
          <p:cNvPr id="9" name="Content Placeholder 9"/>
          <p:cNvGraphicFramePr>
            <a:graphicFrameLocks/>
          </p:cNvGraphicFramePr>
          <p:nvPr>
            <p:extLst/>
          </p:nvPr>
        </p:nvGraphicFramePr>
        <p:xfrm>
          <a:off x="0" y="1057053"/>
          <a:ext cx="12192000" cy="330352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278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7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3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594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102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64253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15455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Commercial Banking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Mortgage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Finance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Insurance Operations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Asset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 Management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Property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Management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Consolidated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9686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Total  Income (US$ m)</a:t>
                      </a:r>
                    </a:p>
                  </a:txBody>
                  <a:tcPr marL="121920" marR="121920" anchor="b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62.8</a:t>
                      </a:r>
                    </a:p>
                  </a:txBody>
                  <a:tcPr marL="121920" marR="12192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13.7</a:t>
                      </a:r>
                    </a:p>
                  </a:txBody>
                  <a:tcPr marL="121920" marR="12192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5.2</a:t>
                      </a:r>
                    </a:p>
                  </a:txBody>
                  <a:tcPr marL="121920" marR="12192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dirty="0">
                          <a:solidFill>
                            <a:srgbClr val="002060"/>
                          </a:solidFill>
                        </a:rPr>
                        <a:t>1.0</a:t>
                      </a:r>
                    </a:p>
                  </a:txBody>
                  <a:tcPr marL="9525" marR="857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</a:rPr>
                        <a:t>0.02</a:t>
                      </a:r>
                    </a:p>
                  </a:txBody>
                  <a:tcPr marL="9525" marR="85725" marT="9525" marB="0" anchor="b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</a:rPr>
                        <a:t>80.5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8699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Profit before tax (US$ m)</a:t>
                      </a:r>
                    </a:p>
                  </a:txBody>
                  <a:tcPr marL="121920" marR="121920" anchor="b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10.0</a:t>
                      </a:r>
                    </a:p>
                  </a:txBody>
                  <a:tcPr marL="121920" marR="12192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0.8</a:t>
                      </a:r>
                    </a:p>
                  </a:txBody>
                  <a:tcPr marL="121920" marR="12192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2.3</a:t>
                      </a:r>
                    </a:p>
                  </a:txBody>
                  <a:tcPr marL="121920" marR="12192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dirty="0">
                          <a:solidFill>
                            <a:srgbClr val="002060"/>
                          </a:solidFill>
                        </a:rPr>
                        <a:t>0.1</a:t>
                      </a:r>
                    </a:p>
                  </a:txBody>
                  <a:tcPr marL="9525" marR="857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85725" marT="9525" marB="0" anchor="b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12.0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96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Total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assets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(US$ m)</a:t>
                      </a:r>
                    </a:p>
                  </a:txBody>
                  <a:tcPr marL="121920" marR="121920" anchor="b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967.0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186.1</a:t>
                      </a:r>
                    </a:p>
                  </a:txBody>
                  <a:tcPr marL="121920" marR="12192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36.7</a:t>
                      </a:r>
                    </a:p>
                  </a:txBody>
                  <a:tcPr marL="121920" marR="12192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dirty="0">
                          <a:solidFill>
                            <a:srgbClr val="002060"/>
                          </a:solidFill>
                        </a:rPr>
                        <a:t>3.1</a:t>
                      </a:r>
                    </a:p>
                  </a:txBody>
                  <a:tcPr marL="9525" marR="857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10.4</a:t>
                      </a:r>
                    </a:p>
                  </a:txBody>
                  <a:tcPr marL="9525" marR="85725" marT="9525" marB="0" anchor="b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2 159.0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964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738" y="-1"/>
            <a:ext cx="1719262" cy="90011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296707"/>
            <a:ext cx="5104263" cy="60340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RATINGS</a:t>
            </a:r>
            <a:endParaRPr lang="en-GB" sz="36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11692467" y="6560607"/>
            <a:ext cx="499533" cy="2973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7156AB-514F-4F5D-A8FB-DCDF92F9B9CB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pPr/>
              <a:t>17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graphicFrame>
        <p:nvGraphicFramePr>
          <p:cNvPr id="8" name="Content Placeholder 9"/>
          <p:cNvGraphicFramePr>
            <a:graphicFrameLocks/>
          </p:cNvGraphicFramePr>
          <p:nvPr>
            <p:extLst/>
          </p:nvPr>
        </p:nvGraphicFramePr>
        <p:xfrm>
          <a:off x="0" y="1053461"/>
          <a:ext cx="12073466" cy="517800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318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91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91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35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752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6179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71266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158128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 2017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121920" marR="12192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121920" marR="121920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952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CBZ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Bank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121920" marR="12192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121920" marR="12192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121920" marR="12192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A+</a:t>
                      </a:r>
                    </a:p>
                  </a:txBody>
                  <a:tcPr marL="121920" marR="12192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A+</a:t>
                      </a:r>
                      <a:endParaRPr lang="en-ZW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A+</a:t>
                      </a:r>
                      <a:endParaRPr lang="en-US" sz="2400" u="none" strike="noStrike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8317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CBZ Life</a:t>
                      </a:r>
                    </a:p>
                  </a:txBody>
                  <a:tcPr marL="121920" marR="121920" anchor="b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BBB+</a:t>
                      </a:r>
                    </a:p>
                  </a:txBody>
                  <a:tcPr marL="121920" marR="12192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BBB+</a:t>
                      </a:r>
                    </a:p>
                  </a:txBody>
                  <a:tcPr marL="121920" marR="12192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BBB+</a:t>
                      </a:r>
                    </a:p>
                  </a:txBody>
                  <a:tcPr marL="121920" marR="12192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21920" marR="12192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857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400" b="0" i="0" u="none" strike="noStrik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85725" marT="9525" marB="0" anchor="b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350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CBZ Insurance</a:t>
                      </a:r>
                    </a:p>
                  </a:txBody>
                  <a:tcPr marL="121920" marR="121920" anchor="b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BBB+</a:t>
                      </a:r>
                    </a:p>
                  </a:txBody>
                  <a:tcPr marL="121920" marR="12192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BBB+</a:t>
                      </a:r>
                    </a:p>
                  </a:txBody>
                  <a:tcPr marL="121920" marR="12192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BBB</a:t>
                      </a:r>
                    </a:p>
                  </a:txBody>
                  <a:tcPr marL="121920" marR="12192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21920" marR="12192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85725" marT="9525" marB="0" anchor="b"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400" b="0" i="0" u="none" strike="noStrik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85725" marT="9525" marB="0" anchor="b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536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CBZ Asset Management</a:t>
                      </a:r>
                    </a:p>
                  </a:txBody>
                  <a:tcPr marL="121920" marR="121920" anchor="b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121920" marR="12192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121920" marR="12192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121920" marR="12192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21920" marR="12192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85725" marT="9525" marB="0" anchor="b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400" b="0" i="0" u="none" strike="noStrik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85725" marT="9525" marB="0" anchor="b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615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92467" y="6543674"/>
            <a:ext cx="499533" cy="314326"/>
          </a:xfrm>
          <a:prstGeom prst="rect">
            <a:avLst/>
          </a:prstGeom>
        </p:spPr>
        <p:txBody>
          <a:bodyPr/>
          <a:lstStyle/>
          <a:p>
            <a:fld id="{5EAEB2B6-46D3-4AF3-81C6-EF9641AA0022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pPr/>
              <a:t>18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63675"/>
            <a:ext cx="9699811" cy="56630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defTabSz="457200">
              <a:spcBef>
                <a:spcPct val="0"/>
              </a:spcBef>
              <a:defRPr/>
            </a:pPr>
            <a:endParaRPr lang="en-GB" sz="36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1" y="-75292"/>
            <a:ext cx="1930400" cy="10375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475621784"/>
              </p:ext>
            </p:extLst>
          </p:nvPr>
        </p:nvGraphicFramePr>
        <p:xfrm>
          <a:off x="1" y="1121223"/>
          <a:ext cx="12191999" cy="5736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Rectangle 12"/>
          <p:cNvSpPr/>
          <p:nvPr/>
        </p:nvSpPr>
        <p:spPr>
          <a:xfrm>
            <a:off x="343193" y="377495"/>
            <a:ext cx="76863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4600">
              <a:spcBef>
                <a:spcPct val="0"/>
              </a:spcBef>
              <a:spcAft>
                <a:spcPct val="35000"/>
              </a:spcAft>
            </a:pP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90226"/>
            <a:ext cx="6620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DIVERSIFICATION</a:t>
            </a:r>
          </a:p>
        </p:txBody>
      </p:sp>
    </p:spTree>
    <p:extLst>
      <p:ext uri="{BB962C8B-B14F-4D97-AF65-F5344CB8AC3E}">
        <p14:creationId xmlns:p14="http://schemas.microsoft.com/office/powerpoint/2010/main" val="1583415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463675"/>
            <a:ext cx="9699811" cy="56630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defTabSz="457200">
              <a:spcBef>
                <a:spcPct val="0"/>
              </a:spcBef>
              <a:defRPr/>
            </a:pPr>
            <a:endParaRPr lang="en-GB" sz="36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111920"/>
            <a:ext cx="12191999" cy="536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tabLst>
                <a:tab pos="914400" algn="l"/>
              </a:tabLst>
            </a:pPr>
            <a:endParaRPr lang="en-ZW" sz="2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467" y="-1"/>
            <a:ext cx="2150532" cy="74506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-1" y="442127"/>
            <a:ext cx="85064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ZW" sz="3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GROUP FINANCIAL PERFORMANCE REVIEW</a:t>
            </a: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11675532" y="6474494"/>
            <a:ext cx="516467" cy="338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9496A7-F26F-4775-9D4F-95BE912AD858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pPr/>
              <a:t>19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169333" y="1029980"/>
          <a:ext cx="5825067" cy="5150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684038567"/>
              </p:ext>
            </p:extLst>
          </p:nvPr>
        </p:nvGraphicFramePr>
        <p:xfrm>
          <a:off x="6079067" y="996125"/>
          <a:ext cx="5825067" cy="5150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03811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319608"/>
            <a:ext cx="10972800" cy="774674"/>
          </a:xfrm>
        </p:spPr>
        <p:txBody>
          <a:bodyPr/>
          <a:lstStyle/>
          <a:p>
            <a:pPr algn="just"/>
            <a:r>
              <a:rPr lang="en-ZW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 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" y="1029980"/>
            <a:ext cx="12191999" cy="582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914400" algn="l"/>
              </a:tabLst>
            </a:pPr>
            <a:endParaRPr lang="en-US" sz="2600" i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288" y="0"/>
            <a:ext cx="1890712" cy="8143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92770176"/>
              </p:ext>
            </p:extLst>
          </p:nvPr>
        </p:nvGraphicFramePr>
        <p:xfrm>
          <a:off x="56621" y="1094282"/>
          <a:ext cx="1213537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Rectangle 5"/>
          <p:cNvSpPr/>
          <p:nvPr/>
        </p:nvSpPr>
        <p:spPr>
          <a:xfrm>
            <a:off x="11879094" y="650945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388E3FB-CCF3-43CD-A1FD-650C6396CF26}" type="slidenum">
              <a:rPr lang="en-ZW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ZW" b="1" dirty="0"/>
          </a:p>
        </p:txBody>
      </p:sp>
    </p:spTree>
    <p:extLst>
      <p:ext uri="{BB962C8B-B14F-4D97-AF65-F5344CB8AC3E}">
        <p14:creationId xmlns:p14="http://schemas.microsoft.com/office/powerpoint/2010/main" val="3926212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33200" y="6519333"/>
            <a:ext cx="558800" cy="338667"/>
          </a:xfrm>
          <a:prstGeom prst="rect">
            <a:avLst/>
          </a:prstGeom>
        </p:spPr>
        <p:txBody>
          <a:bodyPr/>
          <a:lstStyle/>
          <a:p>
            <a:fld id="{5EAEB2B6-46D3-4AF3-81C6-EF9641AA0022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pPr/>
              <a:t>20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5013" y="3122082"/>
            <a:ext cx="11066987" cy="56630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MILESTONES ON STRATEGIC ROADMAP  </a:t>
            </a:r>
          </a:p>
          <a:p>
            <a:pPr defTabSz="457200">
              <a:spcBef>
                <a:spcPct val="0"/>
              </a:spcBef>
              <a:defRPr/>
            </a:pPr>
            <a:endParaRPr lang="en-GB" sz="40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  <a:p>
            <a:pPr defTabSz="457200">
              <a:spcBef>
                <a:spcPct val="0"/>
              </a:spcBef>
              <a:defRPr/>
            </a:pP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457200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Nyemudzo</a:t>
            </a:r>
          </a:p>
          <a:p>
            <a:pPr algn="r" defTabSz="457200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CEO </a:t>
            </a:r>
            <a:endParaRPr lang="en-GB" sz="40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-1"/>
            <a:ext cx="1905000" cy="828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/>
          <p:cNvCxnSpPr/>
          <p:nvPr/>
        </p:nvCxnSpPr>
        <p:spPr>
          <a:xfrm flipV="1">
            <a:off x="6096000" y="4216400"/>
            <a:ext cx="6096000" cy="16933"/>
          </a:xfrm>
          <a:prstGeom prst="line">
            <a:avLst/>
          </a:prstGeom>
          <a:ln w="8890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943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0933" y="6434667"/>
            <a:ext cx="468421" cy="419629"/>
          </a:xfrm>
          <a:prstGeom prst="rect">
            <a:avLst/>
          </a:prstGeom>
        </p:spPr>
        <p:txBody>
          <a:bodyPr/>
          <a:lstStyle/>
          <a:p>
            <a:fld id="{5EAEB2B6-46D3-4AF3-81C6-EF9641AA0022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pPr/>
              <a:t>21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63675"/>
            <a:ext cx="9699811" cy="56630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defTabSz="457200">
              <a:spcBef>
                <a:spcPct val="0"/>
              </a:spcBef>
              <a:defRPr/>
            </a:pPr>
            <a:endParaRPr lang="en-GB" sz="36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851571"/>
            <a:ext cx="12191999" cy="573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914400" algn="l"/>
              </a:tabLst>
            </a:pPr>
            <a:endParaRPr lang="en-ZW" sz="2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533" y="0"/>
            <a:ext cx="1913466" cy="9215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1" y="367447"/>
            <a:ext cx="9699811" cy="56630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STRATEGIC INITIATIVES </a:t>
            </a:r>
            <a:endParaRPr lang="en-GB" sz="36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pic>
        <p:nvPicPr>
          <p:cNvPr id="1026" name="F2A38D37-01AF-45FA-A2A0-1089F255F435" descr="A1071CAA-834B-4D8C-AB1C-99123418CD2E@adrenal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70400"/>
            <a:ext cx="12429068" cy="250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2647" y="1131578"/>
            <a:ext cx="121920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 2" panose="05020102010507070707" pitchFamily="18" charset="2"/>
              <a:buChar char="C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MARKET PRESENCE 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 2" panose="05020102010507070707" pitchFamily="18" charset="2"/>
              <a:buChar char="C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Bulawayo - Negotiations completed, and MOU signed, with the City of Bulawayo for the 670 medium density stands, US$7 million Mahatshula project.</a:t>
            </a:r>
          </a:p>
          <a:p>
            <a:pPr marL="742950" lvl="1" indent="-285750">
              <a:buFont typeface="Wingdings 2" panose="05020102010507070707" pitchFamily="18" charset="2"/>
              <a:buChar char="C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Marondera - Negotiations with key stakeholders completed for the 2 800 high density stands, US$15m project. Civil works to begin soon. </a:t>
            </a:r>
          </a:p>
          <a:p>
            <a:pPr marL="742950" lvl="1" indent="-285750">
              <a:buFont typeface="Wingdings 2" panose="05020102010507070707" pitchFamily="18" charset="2"/>
              <a:buChar char="C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Universities US$2 billion infrastructure project at feasibility stage.</a:t>
            </a:r>
          </a:p>
          <a:p>
            <a:pPr marL="742950" lvl="1" indent="-285750">
              <a:buFont typeface="Wingdings 2" panose="05020102010507070707" pitchFamily="18" charset="2"/>
              <a:buChar char="C"/>
            </a:pPr>
            <a:endParaRPr lang="en-ZW" sz="2800" dirty="0"/>
          </a:p>
        </p:txBody>
      </p:sp>
    </p:spTree>
    <p:extLst>
      <p:ext uri="{BB962C8B-B14F-4D97-AF65-F5344CB8AC3E}">
        <p14:creationId xmlns:p14="http://schemas.microsoft.com/office/powerpoint/2010/main" val="1121123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0933" y="6434667"/>
            <a:ext cx="468421" cy="419629"/>
          </a:xfrm>
          <a:prstGeom prst="rect">
            <a:avLst/>
          </a:prstGeom>
        </p:spPr>
        <p:txBody>
          <a:bodyPr/>
          <a:lstStyle/>
          <a:p>
            <a:fld id="{5EAEB2B6-46D3-4AF3-81C6-EF9641AA0022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pPr/>
              <a:t>22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63675"/>
            <a:ext cx="9699811" cy="56630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defTabSz="457200">
              <a:spcBef>
                <a:spcPct val="0"/>
              </a:spcBef>
              <a:defRPr/>
            </a:pPr>
            <a:endParaRPr lang="en-GB" sz="36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851571"/>
            <a:ext cx="12191999" cy="573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914400" algn="l"/>
              </a:tabLst>
            </a:pPr>
            <a:endParaRPr lang="en-ZW" sz="2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533" y="0"/>
            <a:ext cx="1913466" cy="9215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-22647" y="429815"/>
            <a:ext cx="12192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HOUSING PROJECTS</a:t>
            </a:r>
          </a:p>
          <a:p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contribution towards national housing delivery. 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806594"/>
              </p:ext>
            </p:extLst>
          </p:nvPr>
        </p:nvGraphicFramePr>
        <p:xfrm>
          <a:off x="0" y="1606858"/>
          <a:ext cx="8570531" cy="5247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15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23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855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8483">
                <a:tc>
                  <a:txBody>
                    <a:bodyPr/>
                    <a:lstStyle/>
                    <a:p>
                      <a:r>
                        <a:rPr lang="en-ZW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W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SIZE / TYPE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W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483">
                <a:tc>
                  <a:txBody>
                    <a:bodyPr/>
                    <a:lstStyle/>
                    <a:p>
                      <a:r>
                        <a:rPr lang="en-ZW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Gweru</a:t>
                      </a:r>
                      <a:r>
                        <a:rPr lang="en-ZW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Mtausi</a:t>
                      </a:r>
                      <a:endParaRPr lang="en-ZW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 stands.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Selling.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4960">
                <a:tc>
                  <a:txBody>
                    <a:bodyPr/>
                    <a:lstStyle/>
                    <a:p>
                      <a:r>
                        <a:rPr lang="en-ZW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Gweru - Nehosho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1 095 stands &amp; housing units</a:t>
                      </a:r>
                      <a:r>
                        <a:rPr lang="en-ZW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ZW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Selling. </a:t>
                      </a:r>
                      <a:endParaRPr lang="en-ZW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8483">
                <a:tc>
                  <a:txBody>
                    <a:bodyPr/>
                    <a:lstStyle/>
                    <a:p>
                      <a:r>
                        <a:rPr lang="en-ZW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Kwekwe - Mbizo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415 stands.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Selling.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6661">
                <a:tc>
                  <a:txBody>
                    <a:bodyPr/>
                    <a:lstStyle/>
                    <a:p>
                      <a:r>
                        <a:rPr lang="en-ZW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Harare - Westgate</a:t>
                      </a:r>
                      <a:r>
                        <a:rPr lang="en-ZW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ZW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Fairview)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 density stands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Selling.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4960">
                <a:tc>
                  <a:txBody>
                    <a:bodyPr/>
                    <a:lstStyle/>
                    <a:p>
                      <a:r>
                        <a:rPr lang="en-ZW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Bulawayo - Mahatshula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</a:t>
                      </a:r>
                      <a:r>
                        <a:rPr lang="en-ZW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medium density stands.</a:t>
                      </a:r>
                      <a:endParaRPr lang="en-ZW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Coming soon.</a:t>
                      </a:r>
                      <a:endParaRPr lang="en-ZW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6690">
                <a:tc>
                  <a:txBody>
                    <a:bodyPr/>
                    <a:lstStyle/>
                    <a:p>
                      <a:r>
                        <a:rPr lang="en-ZW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Marondera - Labor of Longlands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2 800 stands</a:t>
                      </a:r>
                      <a:r>
                        <a:rPr lang="en-ZW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ZW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Coming soon.</a:t>
                      </a:r>
                      <a:endParaRPr lang="en-ZW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8483">
                <a:tc>
                  <a:txBody>
                    <a:bodyPr/>
                    <a:lstStyle/>
                    <a:p>
                      <a:r>
                        <a:rPr lang="en-ZW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Harare - The Grange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 low density</a:t>
                      </a:r>
                      <a:r>
                        <a:rPr lang="en-ZW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stands.</a:t>
                      </a:r>
                      <a:endParaRPr lang="en-ZW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Sold out.</a:t>
                      </a:r>
                      <a:endParaRPr lang="en-ZW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8483">
                <a:tc>
                  <a:txBody>
                    <a:bodyPr/>
                    <a:lstStyle/>
                    <a:p>
                      <a:r>
                        <a:rPr lang="en-ZW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Victoria Falls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1309 stands.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Sold out.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8483">
                <a:tc>
                  <a:txBody>
                    <a:bodyPr/>
                    <a:lstStyle/>
                    <a:p>
                      <a:r>
                        <a:rPr lang="en-ZW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Mutare - Chikanga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 stands.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Sold</a:t>
                      </a:r>
                      <a:r>
                        <a:rPr lang="en-ZW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W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83266">
                <a:tc>
                  <a:txBody>
                    <a:bodyPr/>
                    <a:lstStyle/>
                    <a:p>
                      <a:r>
                        <a:rPr lang="en-ZW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Harare</a:t>
                      </a:r>
                      <a:r>
                        <a:rPr lang="en-ZW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Highlands </a:t>
                      </a:r>
                      <a:endParaRPr lang="en-ZW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Clusters houses.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Leased out.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853" y="1630144"/>
            <a:ext cx="3598824" cy="522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66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75533" y="6498982"/>
            <a:ext cx="516467" cy="451460"/>
          </a:xfrm>
          <a:prstGeom prst="rect">
            <a:avLst/>
          </a:prstGeom>
        </p:spPr>
        <p:txBody>
          <a:bodyPr/>
          <a:lstStyle/>
          <a:p>
            <a:fld id="{5EAEB2B6-46D3-4AF3-81C6-EF9641AA0022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pPr/>
              <a:t>23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63675"/>
            <a:ext cx="9699811" cy="56630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defTabSz="457200">
              <a:spcBef>
                <a:spcPct val="0"/>
              </a:spcBef>
              <a:defRPr/>
            </a:pPr>
            <a:endParaRPr lang="en-GB" sz="36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851571"/>
            <a:ext cx="12191999" cy="573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914400" algn="l"/>
              </a:tabLst>
            </a:pPr>
            <a:endParaRPr lang="en-ZW" sz="2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1" y="-1"/>
            <a:ext cx="1828800" cy="85157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1" y="367447"/>
            <a:ext cx="9699811" cy="56630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STRATEGIC INITIATIVES </a:t>
            </a:r>
            <a:endParaRPr lang="en-GB" sz="36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10666" y="1029980"/>
            <a:ext cx="728133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SMES MARKET PRESENCE  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57200" algn="just">
              <a:buFont typeface="Wingdings 2" panose="05020102010507070707" pitchFamily="18" charset="2"/>
              <a:buChar char="C"/>
            </a:pP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Expanding insurance solutions to include Employee Benefits business. </a:t>
            </a:r>
          </a:p>
          <a:p>
            <a:pPr lvl="1" indent="-457200" algn="just">
              <a:buFont typeface="Wingdings 2" panose="05020102010507070707" pitchFamily="18" charset="2"/>
              <a:buChar char="C"/>
            </a:pP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Obtained regulatory approval and targeting to launch the following in H2:  </a:t>
            </a:r>
          </a:p>
          <a:p>
            <a:pPr lvl="2" indent="-457200" algn="just">
              <a:buFont typeface="Wingdings 2" panose="05020102010507070707" pitchFamily="18" charset="2"/>
              <a:buChar char="C"/>
            </a:pP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innovative CBZ SME Pension Fund. </a:t>
            </a:r>
          </a:p>
          <a:p>
            <a:pPr lvl="2" indent="-457200" algn="just">
              <a:buFont typeface="Wingdings 2" panose="05020102010507070707" pitchFamily="18" charset="2"/>
              <a:buChar char="C"/>
            </a:pP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Preservation Fund.</a:t>
            </a:r>
          </a:p>
          <a:p>
            <a:pPr lvl="2" indent="-457200" algn="just">
              <a:buFont typeface="Wingdings 2" panose="05020102010507070707" pitchFamily="18" charset="2"/>
              <a:buChar char="C"/>
            </a:pP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Guaranteed Fund.</a:t>
            </a:r>
          </a:p>
          <a:p>
            <a:pPr lvl="1" indent="-457200" algn="just">
              <a:buFont typeface="Wingdings 2" panose="05020102010507070707" pitchFamily="18" charset="2"/>
              <a:buChar char="C"/>
            </a:pP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will complement banking solutions, and solidify our market 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 in the SMEs sector.</a:t>
            </a:r>
          </a:p>
          <a:p>
            <a:pPr lvl="2" indent="-457200" algn="just">
              <a:buFont typeface="Wingdings 2" panose="05020102010507070707" pitchFamily="18" charset="2"/>
              <a:buChar char="C"/>
            </a:pPr>
            <a:endParaRPr lang="en-US" sz="3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No automatic alt text availabl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2932"/>
            <a:ext cx="4910667" cy="582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561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9399" y="6484322"/>
            <a:ext cx="482600" cy="326801"/>
          </a:xfrm>
          <a:prstGeom prst="rect">
            <a:avLst/>
          </a:prstGeom>
        </p:spPr>
        <p:txBody>
          <a:bodyPr/>
          <a:lstStyle/>
          <a:p>
            <a:fld id="{5EAEB2B6-46D3-4AF3-81C6-EF9641AA0022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pPr/>
              <a:t>24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63675"/>
            <a:ext cx="9699811" cy="56630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defTabSz="457200">
              <a:spcBef>
                <a:spcPct val="0"/>
              </a:spcBef>
              <a:defRPr/>
            </a:pPr>
            <a:endParaRPr lang="en-GB" sz="36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126208"/>
            <a:ext cx="12191999" cy="5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914400" algn="l"/>
              </a:tabLst>
            </a:pPr>
            <a:endParaRPr lang="en-ZW" sz="2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133" y="0"/>
            <a:ext cx="1811866" cy="9337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1" y="367447"/>
            <a:ext cx="9699811" cy="56630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STRATEGIC INITIATIVES </a:t>
            </a:r>
            <a:endParaRPr lang="en-GB" sz="36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82584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 2" panose="05020102010507070707" pitchFamily="18" charset="2"/>
              <a:buChar char="C"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MANAGEMENT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082584"/>
            <a:ext cx="121920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 2" panose="05020102010507070707" pitchFamily="18" charset="2"/>
              <a:buChar char="C"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MANAGEMENT   </a:t>
            </a:r>
          </a:p>
          <a:p>
            <a:pPr marL="742950" lvl="1" indent="-285750" algn="just">
              <a:lnSpc>
                <a:spcPct val="150000"/>
              </a:lnSpc>
              <a:buFont typeface="Wingdings 2" panose="05020102010507070707" pitchFamily="18" charset="2"/>
              <a:buChar char="C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 to achieve positive from cost containment initiatives with CIR falling from 72.2% in June 2016 to 66.0% in June 2017. </a:t>
            </a:r>
          </a:p>
          <a:p>
            <a:pPr marL="742950" lvl="1" indent="-285750" algn="just">
              <a:lnSpc>
                <a:spcPct val="150000"/>
              </a:lnSpc>
              <a:buFont typeface="Wingdings 2" panose="05020102010507070707" pitchFamily="18" charset="2"/>
              <a:buChar char="C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was achieved through:</a:t>
            </a:r>
          </a:p>
          <a:p>
            <a:pPr marL="1200150" lvl="2" indent="-285750" algn="just">
              <a:lnSpc>
                <a:spcPct val="150000"/>
              </a:lnSpc>
              <a:buFont typeface="Wingdings 2" panose="05020102010507070707" pitchFamily="18" charset="2"/>
              <a:buChar char="C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process efficiencies. </a:t>
            </a:r>
          </a:p>
          <a:p>
            <a:pPr marL="1200150" lvl="2" indent="-285750" algn="just">
              <a:lnSpc>
                <a:spcPct val="150000"/>
              </a:lnSpc>
              <a:buFont typeface="Wingdings 2" panose="05020102010507070707" pitchFamily="18" charset="2"/>
              <a:buChar char="C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supplier contracts.  </a:t>
            </a:r>
          </a:p>
          <a:p>
            <a:pPr marL="742950" lvl="1" indent="-285750" algn="just">
              <a:lnSpc>
                <a:spcPct val="150000"/>
              </a:lnSpc>
              <a:buFont typeface="Wingdings 2" panose="05020102010507070707" pitchFamily="18" charset="2"/>
              <a:buChar char="C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term CIR target of 55-60% is within reach given the successes of the ongoing strategy to Reduce, Reorient &amp; Optimize costs.</a:t>
            </a:r>
          </a:p>
          <a:p>
            <a:pPr marL="742950" lvl="1" indent="-285750" algn="just">
              <a:buFont typeface="Wingdings 2" panose="05020102010507070707" pitchFamily="18" charset="2"/>
              <a:buChar char="C"/>
            </a:pPr>
            <a:endParaRPr lang="en-ZW" sz="3600" dirty="0"/>
          </a:p>
        </p:txBody>
      </p:sp>
    </p:spTree>
    <p:extLst>
      <p:ext uri="{BB962C8B-B14F-4D97-AF65-F5344CB8AC3E}">
        <p14:creationId xmlns:p14="http://schemas.microsoft.com/office/powerpoint/2010/main" val="1566676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463675"/>
            <a:ext cx="9699811" cy="56630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defTabSz="457200">
              <a:spcBef>
                <a:spcPct val="0"/>
              </a:spcBef>
              <a:defRPr/>
            </a:pPr>
            <a:endParaRPr lang="en-GB" sz="36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138" y="-1"/>
            <a:ext cx="1947862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" y="377495"/>
            <a:ext cx="8029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4600">
              <a:spcBef>
                <a:spcPct val="0"/>
              </a:spcBef>
              <a:spcAft>
                <a:spcPct val="35000"/>
              </a:spcAft>
            </a:pP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346717"/>
            <a:ext cx="1215881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44600">
              <a:spcBef>
                <a:spcPct val="0"/>
              </a:spcBef>
              <a:spcAft>
                <a:spcPct val="35000"/>
              </a:spcAft>
            </a:pPr>
            <a:r>
              <a:rPr lang="en-ZW" sz="3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UPDATE ON KEY INNOVATIONS </a:t>
            </a:r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>
          <a:xfrm>
            <a:off x="11675532" y="6474494"/>
            <a:ext cx="516467" cy="338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D7521-D205-40A7-A427-A23A42BC93F1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pPr/>
              <a:t>25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1048450"/>
            <a:ext cx="6878078" cy="6286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44600">
              <a:spcBef>
                <a:spcPct val="0"/>
              </a:spcBef>
              <a:spcAft>
                <a:spcPct val="35000"/>
              </a:spcAft>
            </a:pPr>
            <a:r>
              <a:rPr lang="en-ZW" sz="25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 BANKING - SELF SERVICE CENTRES</a:t>
            </a:r>
          </a:p>
          <a:p>
            <a:pPr marL="685800" indent="-685800" algn="just" defTabSz="1244600">
              <a:spcBef>
                <a:spcPct val="0"/>
              </a:spcBef>
              <a:spcAft>
                <a:spcPct val="35000"/>
              </a:spcAft>
              <a:buFont typeface="Wingdings 2" panose="05020102010507070707" pitchFamily="18" charset="2"/>
              <a:buChar char="C"/>
            </a:pPr>
            <a:r>
              <a:rPr lang="en-ZW" sz="25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Giving our customers unprecedented freedom </a:t>
            </a:r>
            <a:r>
              <a:rPr lang="en-ZW" sz="25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options to </a:t>
            </a:r>
            <a:r>
              <a:rPr lang="en-ZW" sz="25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transact.</a:t>
            </a:r>
          </a:p>
          <a:p>
            <a:pPr marL="685800" indent="-685800" algn="just" defTabSz="1244600">
              <a:spcBef>
                <a:spcPct val="0"/>
              </a:spcBef>
              <a:spcAft>
                <a:spcPct val="35000"/>
              </a:spcAft>
              <a:buFont typeface="Wingdings 2" panose="05020102010507070707" pitchFamily="18" charset="2"/>
              <a:buChar char="C"/>
            </a:pPr>
            <a:r>
              <a:rPr lang="en-ZW" sz="25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Self </a:t>
            </a:r>
            <a:r>
              <a:rPr lang="en-ZW" sz="25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service centres launched in Harare, Mutare, Masvingo, Gweru, Bulawayo and </a:t>
            </a:r>
            <a:r>
              <a:rPr lang="en-ZW" sz="25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Chinhoyi</a:t>
            </a:r>
            <a:r>
              <a:rPr lang="en-ZW" sz="25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W" sz="25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utilisation at 500 customers per day. </a:t>
            </a:r>
          </a:p>
          <a:p>
            <a:pPr marL="685800" indent="-685800" algn="just" defTabSz="1244600">
              <a:spcBef>
                <a:spcPct val="0"/>
              </a:spcBef>
              <a:spcAft>
                <a:spcPct val="35000"/>
              </a:spcAft>
              <a:buFont typeface="Wingdings 2" panose="05020102010507070707" pitchFamily="18" charset="2"/>
              <a:buChar char="C"/>
            </a:pPr>
            <a:r>
              <a:rPr lang="en-ZW" sz="25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Launched WiFi hot spots in 36 branches.</a:t>
            </a:r>
          </a:p>
          <a:p>
            <a:pPr algn="just" defTabSz="1244600">
              <a:spcBef>
                <a:spcPct val="0"/>
              </a:spcBef>
              <a:spcAft>
                <a:spcPct val="35000"/>
              </a:spcAft>
            </a:pPr>
            <a:r>
              <a:rPr lang="en-ZW" sz="25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enables our customers to conveniently access our digital banking and social media platforms free of charge. </a:t>
            </a:r>
            <a:endParaRPr lang="en-ZW" sz="25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-685800" algn="just" defTabSz="1244600">
              <a:spcBef>
                <a:spcPct val="0"/>
              </a:spcBef>
              <a:spcAft>
                <a:spcPct val="35000"/>
              </a:spcAft>
              <a:buFont typeface="Wingdings 2" panose="05020102010507070707" pitchFamily="18" charset="2"/>
              <a:buChar char="C"/>
            </a:pPr>
            <a:endParaRPr lang="en-ZW" sz="25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-685800" algn="just" defTabSz="1244600">
              <a:spcBef>
                <a:spcPct val="0"/>
              </a:spcBef>
              <a:spcAft>
                <a:spcPct val="35000"/>
              </a:spcAft>
              <a:buFont typeface="Wingdings 2" panose="05020102010507070707" pitchFamily="18" charset="2"/>
              <a:buChar char="C"/>
            </a:pPr>
            <a:endParaRPr lang="en-ZW" sz="25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7728" y="1829607"/>
            <a:ext cx="5224271" cy="377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08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587163" y="6536267"/>
            <a:ext cx="604837" cy="321733"/>
          </a:xfrm>
          <a:prstGeom prst="rect">
            <a:avLst/>
          </a:prstGeom>
        </p:spPr>
        <p:txBody>
          <a:bodyPr/>
          <a:lstStyle/>
          <a:p>
            <a:fld id="{5EAEB2B6-46D3-4AF3-81C6-EF9641AA0022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pPr/>
              <a:t>26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63675"/>
            <a:ext cx="9699811" cy="56630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MILESTONES ON STRATEGIC INITIATIVES </a:t>
            </a:r>
            <a:endParaRPr lang="en-GB" sz="36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9525"/>
            <a:ext cx="2032000" cy="83714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379370"/>
              </p:ext>
            </p:extLst>
          </p:nvPr>
        </p:nvGraphicFramePr>
        <p:xfrm>
          <a:off x="0" y="1029979"/>
          <a:ext cx="12192000" cy="550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Up Arrow 1"/>
          <p:cNvSpPr/>
          <p:nvPr/>
        </p:nvSpPr>
        <p:spPr>
          <a:xfrm>
            <a:off x="6096000" y="2472267"/>
            <a:ext cx="2286000" cy="1439333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b="1" dirty="0" smtClean="0"/>
              <a:t>20% increase in 6 months</a:t>
            </a:r>
            <a:endParaRPr lang="en-ZW" b="1" dirty="0"/>
          </a:p>
        </p:txBody>
      </p:sp>
    </p:spTree>
    <p:extLst>
      <p:ext uri="{BB962C8B-B14F-4D97-AF65-F5344CB8AC3E}">
        <p14:creationId xmlns:p14="http://schemas.microsoft.com/office/powerpoint/2010/main" val="1008016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9400" y="6509807"/>
            <a:ext cx="482600" cy="348193"/>
          </a:xfrm>
          <a:prstGeom prst="rect">
            <a:avLst/>
          </a:prstGeom>
        </p:spPr>
        <p:txBody>
          <a:bodyPr/>
          <a:lstStyle/>
          <a:p>
            <a:fld id="{5EAEB2B6-46D3-4AF3-81C6-EF9641AA0022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pPr/>
              <a:t>27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36383862"/>
              </p:ext>
            </p:extLst>
          </p:nvPr>
        </p:nvGraphicFramePr>
        <p:xfrm>
          <a:off x="13430" y="2980266"/>
          <a:ext cx="6096000" cy="4624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910707739"/>
              </p:ext>
            </p:extLst>
          </p:nvPr>
        </p:nvGraphicFramePr>
        <p:xfrm>
          <a:off x="6231467" y="648886"/>
          <a:ext cx="5924550" cy="4756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Rectangle 5"/>
          <p:cNvSpPr/>
          <p:nvPr/>
        </p:nvSpPr>
        <p:spPr>
          <a:xfrm>
            <a:off x="8229601" y="1824108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ZW" b="1" dirty="0">
                <a:solidFill>
                  <a:srgbClr val="002060"/>
                </a:solidFill>
              </a:rPr>
              <a:t>+49%</a:t>
            </a:r>
          </a:p>
        </p:txBody>
      </p:sp>
      <p:sp>
        <p:nvSpPr>
          <p:cNvPr id="8" name="Rectangle 7"/>
          <p:cNvSpPr/>
          <p:nvPr/>
        </p:nvSpPr>
        <p:spPr>
          <a:xfrm>
            <a:off x="2209109" y="4129764"/>
            <a:ext cx="657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ZW" b="1" dirty="0">
                <a:solidFill>
                  <a:srgbClr val="FF0000"/>
                </a:solidFill>
              </a:rPr>
              <a:t>-12%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16400" y="3583603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ZW" b="1" dirty="0">
                <a:solidFill>
                  <a:srgbClr val="002060"/>
                </a:solidFill>
              </a:rPr>
              <a:t>+10%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152291" y="1272449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ZW" b="1" dirty="0">
                <a:solidFill>
                  <a:srgbClr val="002060"/>
                </a:solidFill>
              </a:rPr>
              <a:t>+818%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56878"/>
            <a:ext cx="843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BUSINESS IN NUMBERS…</a:t>
            </a:r>
            <a:endParaRPr lang="en-ZW" sz="3600" dirty="0"/>
          </a:p>
        </p:txBody>
      </p:sp>
      <p:pic>
        <p:nvPicPr>
          <p:cNvPr id="14" name="Picture 13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668" y="-1"/>
            <a:ext cx="1947334" cy="80327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19551" y="4679646"/>
            <a:ext cx="657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ZW" b="1" dirty="0" smtClean="0">
                <a:solidFill>
                  <a:srgbClr val="FF0000"/>
                </a:solidFill>
              </a:rPr>
              <a:t>-24%</a:t>
            </a:r>
            <a:endParaRPr lang="en-ZW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69250" y="2287429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ZW" b="1" dirty="0" smtClean="0">
                <a:solidFill>
                  <a:srgbClr val="002060"/>
                </a:solidFill>
              </a:rPr>
              <a:t>+35%</a:t>
            </a:r>
            <a:endParaRPr lang="en-ZW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Image may contain: phone and tex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" y="1065493"/>
            <a:ext cx="5694220" cy="210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037" y="3583603"/>
            <a:ext cx="3259964" cy="3259964"/>
          </a:xfrm>
          <a:prstGeom prst="rect">
            <a:avLst/>
          </a:prstGeom>
        </p:spPr>
      </p:pic>
      <p:sp>
        <p:nvSpPr>
          <p:cNvPr id="17" name="Isosceles Triangle 16"/>
          <p:cNvSpPr/>
          <p:nvPr/>
        </p:nvSpPr>
        <p:spPr>
          <a:xfrm>
            <a:off x="5759231" y="3505200"/>
            <a:ext cx="314102" cy="314102"/>
          </a:xfrm>
          <a:prstGeom prst="triangle">
            <a:avLst>
              <a:gd name="adj" fmla="val 10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2680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33200" y="6519333"/>
            <a:ext cx="558800" cy="338667"/>
          </a:xfrm>
          <a:prstGeom prst="rect">
            <a:avLst/>
          </a:prstGeom>
        </p:spPr>
        <p:txBody>
          <a:bodyPr/>
          <a:lstStyle/>
          <a:p>
            <a:fld id="{5EAEB2B6-46D3-4AF3-81C6-EF9641AA0022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pPr/>
              <a:t>28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3122082"/>
            <a:ext cx="12192000" cy="56630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r" defTabSz="457200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REVIEW   </a:t>
            </a:r>
          </a:p>
          <a:p>
            <a:pPr algn="r" defTabSz="457200">
              <a:spcBef>
                <a:spcPct val="0"/>
              </a:spcBef>
              <a:defRPr/>
            </a:pPr>
            <a:endParaRPr lang="en-GB" sz="40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  <a:p>
            <a:pPr algn="r" defTabSz="457200">
              <a:spcBef>
                <a:spcPct val="0"/>
              </a:spcBef>
              <a:defRPr/>
            </a:pP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457200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Colin Chimutsa</a:t>
            </a:r>
          </a:p>
          <a:p>
            <a:pPr algn="r" defTabSz="457200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CFO </a:t>
            </a:r>
            <a:endParaRPr lang="en-GB" sz="40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-1"/>
            <a:ext cx="1905000" cy="828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/>
          <p:cNvCxnSpPr/>
          <p:nvPr/>
        </p:nvCxnSpPr>
        <p:spPr>
          <a:xfrm flipV="1">
            <a:off x="6096000" y="4216400"/>
            <a:ext cx="6096000" cy="16933"/>
          </a:xfrm>
          <a:prstGeom prst="line">
            <a:avLst/>
          </a:prstGeom>
          <a:ln w="8890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792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75532" y="6474494"/>
            <a:ext cx="516467" cy="338666"/>
          </a:xfrm>
          <a:prstGeom prst="rect">
            <a:avLst/>
          </a:prstGeom>
        </p:spPr>
        <p:txBody>
          <a:bodyPr/>
          <a:lstStyle/>
          <a:p>
            <a:fld id="{5EAEB2B6-46D3-4AF3-81C6-EF9641AA0022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pPr/>
              <a:t>29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63675"/>
            <a:ext cx="9699811" cy="56630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endParaRPr lang="en-GB" sz="20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126208"/>
            <a:ext cx="12191999" cy="512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914400" algn="l"/>
              </a:tabLst>
            </a:pPr>
            <a:endParaRPr lang="en-ZW" sz="2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150" y="0"/>
            <a:ext cx="1847850" cy="9001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1126208"/>
            <a:ext cx="12191999" cy="493592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of Financial Position 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Prudential Liquidity Management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Profitability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Earnings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Subsidiaries’ Performance</a:t>
            </a:r>
            <a:b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" y="341441"/>
            <a:ext cx="9699811" cy="56630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MILESTONES</a:t>
            </a:r>
          </a:p>
        </p:txBody>
      </p:sp>
    </p:spTree>
    <p:extLst>
      <p:ext uri="{BB962C8B-B14F-4D97-AF65-F5344CB8AC3E}">
        <p14:creationId xmlns:p14="http://schemas.microsoft.com/office/powerpoint/2010/main" val="1595463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887200" y="6492875"/>
            <a:ext cx="304800" cy="365125"/>
          </a:xfrm>
          <a:prstGeom prst="rect">
            <a:avLst/>
          </a:prstGeom>
        </p:spPr>
        <p:txBody>
          <a:bodyPr/>
          <a:lstStyle/>
          <a:p>
            <a:fld id="{F443641A-8A40-469B-9753-70C803C12486}" type="slidenum">
              <a:rPr lang="en-GB" b="1">
                <a:solidFill>
                  <a:srgbClr val="002060"/>
                </a:solidFill>
                <a:latin typeface="Franklin Gothic Medium"/>
                <a:cs typeface="Franklin Gothic Medium"/>
              </a:rPr>
              <a:t>3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0" y="3192584"/>
            <a:ext cx="6096000" cy="56630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OVERVIEW</a:t>
            </a:r>
          </a:p>
          <a:p>
            <a:pPr defTabSz="457200">
              <a:spcBef>
                <a:spcPct val="0"/>
              </a:spcBef>
              <a:defRPr/>
            </a:pP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457200">
              <a:spcBef>
                <a:spcPct val="0"/>
              </a:spcBef>
              <a:defRPr/>
            </a:pP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457200">
              <a:spcBef>
                <a:spcPct val="0"/>
              </a:spcBef>
              <a:defRPr/>
            </a:pP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457200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Nyemudzo</a:t>
            </a:r>
          </a:p>
          <a:p>
            <a:pPr algn="r" defTabSz="457200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CEO </a:t>
            </a:r>
            <a:endParaRPr lang="en-GB" sz="32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  <a:p>
            <a:pPr defTabSz="457200">
              <a:spcBef>
                <a:spcPct val="0"/>
              </a:spcBef>
              <a:defRPr/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0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4" y="0"/>
            <a:ext cx="1762126" cy="777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6096000" y="4216400"/>
            <a:ext cx="6096000" cy="16933"/>
          </a:xfrm>
          <a:prstGeom prst="line">
            <a:avLst/>
          </a:prstGeom>
          <a:ln w="8890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345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463675"/>
            <a:ext cx="9699811" cy="56630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defTabSz="457200">
              <a:spcBef>
                <a:spcPct val="0"/>
              </a:spcBef>
              <a:defRPr/>
            </a:pPr>
            <a:endParaRPr lang="en-GB" sz="36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393" y="-5060"/>
            <a:ext cx="2021607" cy="8178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168532"/>
              </p:ext>
            </p:extLst>
          </p:nvPr>
        </p:nvGraphicFramePr>
        <p:xfrm>
          <a:off x="1" y="1728083"/>
          <a:ext cx="12191999" cy="482835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2668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53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567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152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42049"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 2017</a:t>
                      </a:r>
                    </a:p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Dec 2016</a:t>
                      </a:r>
                    </a:p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Growth</a:t>
                      </a:r>
                    </a:p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5979">
                <a:tc>
                  <a:txBody>
                    <a:bodyPr/>
                    <a:lstStyle/>
                    <a:p>
                      <a:r>
                        <a:rPr lang="en-US" sz="2000" u="none" strike="noStrike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20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assets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sz="2000" u="none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2 159.0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sz="2000" u="none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2 086.6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27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deposits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sz="2000" u="none" strike="noStrike" kern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sz="2000" u="none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1 822.9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sz="2000" u="none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1 777.2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1724">
                <a:tc>
                  <a:txBody>
                    <a:bodyPr/>
                    <a:lstStyle/>
                    <a:p>
                      <a:r>
                        <a:rPr lang="en-US" sz="2000" u="none" strike="noStrike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advances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sz="2000" u="none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1 043.1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sz="2000" u="none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1 007.2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</a:p>
                    <a:p>
                      <a:pPr algn="ctr" rtl="0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4470">
                <a:tc>
                  <a:txBody>
                    <a:bodyPr/>
                    <a:lstStyle/>
                    <a:p>
                      <a:r>
                        <a:rPr lang="en-US" sz="2000" u="none" strike="noStrike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Funds Under Management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sz="2000" u="none" strike="noStrike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181.6</a:t>
                      </a:r>
                      <a:endParaRPr lang="en-ZW" sz="2000" u="none" strike="noStrike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sz="2000" u="none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147.6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1412">
                <a:tc>
                  <a:txBody>
                    <a:bodyPr/>
                    <a:lstStyle/>
                    <a:p>
                      <a:r>
                        <a:rPr lang="en-US" sz="2000" u="none" strike="noStrike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20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shareholders’ Funds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sz="2000" u="none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293.3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sz="2000" u="none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283.1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0" y="463675"/>
            <a:ext cx="85064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ZW" sz="3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GROUP FINANCIAL PERFORMANCE REVIEW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1110053"/>
            <a:ext cx="7356143" cy="59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tabLst>
                <a:tab pos="914400" algn="l"/>
              </a:tabLst>
            </a:pPr>
            <a:r>
              <a:rPr lang="en-ZW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Consolidated Statement of Financial Position </a:t>
            </a:r>
          </a:p>
        </p:txBody>
      </p:sp>
      <p:sp>
        <p:nvSpPr>
          <p:cNvPr id="20" name="Up Arrow 19"/>
          <p:cNvSpPr/>
          <p:nvPr/>
        </p:nvSpPr>
        <p:spPr>
          <a:xfrm flipH="1">
            <a:off x="11689120" y="2843383"/>
            <a:ext cx="192328" cy="533400"/>
          </a:xfrm>
          <a:prstGeom prst="up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Up Arrow 23"/>
          <p:cNvSpPr/>
          <p:nvPr/>
        </p:nvSpPr>
        <p:spPr>
          <a:xfrm flipH="1">
            <a:off x="11687598" y="5767593"/>
            <a:ext cx="203200" cy="533400"/>
          </a:xfrm>
          <a:prstGeom prst="up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Slide Number Placeholder 3"/>
          <p:cNvSpPr txBox="1">
            <a:spLocks/>
          </p:cNvSpPr>
          <p:nvPr/>
        </p:nvSpPr>
        <p:spPr>
          <a:xfrm>
            <a:off x="11675532" y="6474494"/>
            <a:ext cx="516467" cy="338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8F455A-6A92-4121-9AB0-70D92C16CCAB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pPr/>
              <a:t>30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7" name="Up Arrow 26"/>
          <p:cNvSpPr/>
          <p:nvPr/>
        </p:nvSpPr>
        <p:spPr>
          <a:xfrm flipH="1">
            <a:off x="11687598" y="5073381"/>
            <a:ext cx="203200" cy="533400"/>
          </a:xfrm>
          <a:prstGeom prst="up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flipH="1">
            <a:off x="11683684" y="3602753"/>
            <a:ext cx="203200" cy="533400"/>
          </a:xfrm>
          <a:prstGeom prst="up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 flipH="1">
            <a:off x="11675532" y="4418473"/>
            <a:ext cx="203200" cy="533400"/>
          </a:xfrm>
          <a:prstGeom prst="up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36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463675"/>
            <a:ext cx="9699811" cy="56630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defTabSz="457200">
              <a:spcBef>
                <a:spcPct val="0"/>
              </a:spcBef>
              <a:defRPr/>
            </a:pPr>
            <a:endParaRPr lang="en-GB" sz="36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001163"/>
            <a:ext cx="12191999" cy="539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tabLst>
                <a:tab pos="914400" algn="l"/>
              </a:tabLst>
            </a:pPr>
            <a:r>
              <a:rPr lang="en-ZW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Deposits Mix</a:t>
            </a: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0" y="1548417"/>
          <a:ext cx="6095999" cy="5072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-66833" y="447165"/>
            <a:ext cx="85064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ZW" sz="3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GROUP FINANCIAL PERFORMANCE REVIEW</a:t>
            </a:r>
          </a:p>
        </p:txBody>
      </p:sp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733" y="-1"/>
            <a:ext cx="1964266" cy="7789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lide Number Placeholder 3"/>
          <p:cNvSpPr txBox="1">
            <a:spLocks/>
          </p:cNvSpPr>
          <p:nvPr/>
        </p:nvSpPr>
        <p:spPr>
          <a:xfrm>
            <a:off x="11641667" y="6483598"/>
            <a:ext cx="550333" cy="338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0E1961-4DD1-49C5-A8E5-C29B9AF56A8E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pPr/>
              <a:t>31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6096001" y="1548418"/>
          <a:ext cx="6095999" cy="5072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89984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75532" y="6536267"/>
            <a:ext cx="516467" cy="292980"/>
          </a:xfrm>
          <a:prstGeom prst="rect">
            <a:avLst/>
          </a:prstGeom>
        </p:spPr>
        <p:txBody>
          <a:bodyPr/>
          <a:lstStyle/>
          <a:p>
            <a:fld id="{5EAEB2B6-46D3-4AF3-81C6-EF9641AA0022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pPr/>
              <a:t>32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63675"/>
            <a:ext cx="9699811" cy="56630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defTabSz="457200">
              <a:spcBef>
                <a:spcPct val="0"/>
              </a:spcBef>
              <a:defRPr/>
            </a:pPr>
            <a:endParaRPr lang="en-GB" sz="36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000657"/>
            <a:ext cx="12191999" cy="529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tabLst>
                <a:tab pos="914400" algn="l"/>
              </a:tabLst>
            </a:pPr>
            <a:r>
              <a:rPr lang="en-ZW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Prudential Liquidity Management</a:t>
            </a: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0" y="-20081"/>
            <a:ext cx="1777999" cy="9415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hart 7"/>
          <p:cNvGraphicFramePr/>
          <p:nvPr>
            <p:extLst/>
          </p:nvPr>
        </p:nvGraphicFramePr>
        <p:xfrm>
          <a:off x="0" y="1820963"/>
          <a:ext cx="12192000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367447"/>
            <a:ext cx="85064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ZW" sz="3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GROUP FINANCIAL PERFORMANCE REVIEW</a:t>
            </a:r>
          </a:p>
        </p:txBody>
      </p:sp>
    </p:spTree>
    <p:extLst>
      <p:ext uri="{BB962C8B-B14F-4D97-AF65-F5344CB8AC3E}">
        <p14:creationId xmlns:p14="http://schemas.microsoft.com/office/powerpoint/2010/main" val="308176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463675"/>
            <a:ext cx="9699811" cy="56630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defTabSz="457200">
              <a:spcBef>
                <a:spcPct val="0"/>
              </a:spcBef>
              <a:defRPr/>
            </a:pPr>
            <a:endParaRPr lang="en-GB" sz="36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100772"/>
            <a:ext cx="12191999" cy="50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tabLst>
                <a:tab pos="914400" algn="l"/>
              </a:tabLst>
            </a:pPr>
            <a:r>
              <a:rPr lang="en-ZW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Consolidated Statement of Profit or Loss and other Comprehensive Income </a:t>
            </a: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138" y="-1"/>
            <a:ext cx="1947862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" y="377495"/>
            <a:ext cx="8029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4600">
              <a:spcBef>
                <a:spcPct val="0"/>
              </a:spcBef>
              <a:spcAft>
                <a:spcPct val="35000"/>
              </a:spcAft>
            </a:pP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66833" y="392883"/>
            <a:ext cx="85064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ZW" sz="3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GROUP FINANCIAL PERFORMANCE REVIEW</a:t>
            </a:r>
          </a:p>
        </p:txBody>
      </p:sp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273829"/>
              </p:ext>
            </p:extLst>
          </p:nvPr>
        </p:nvGraphicFramePr>
        <p:xfrm>
          <a:off x="33039" y="1620567"/>
          <a:ext cx="11642493" cy="483987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052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952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641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301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13926"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June 2017 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$m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2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2016</a:t>
                      </a:r>
                    </a:p>
                    <a:p>
                      <a:pPr algn="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$m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Growth</a:t>
                      </a:r>
                    </a:p>
                    <a:p>
                      <a:pPr algn="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US" sz="22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3333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</a:t>
                      </a:r>
                      <a:r>
                        <a:rPr lang="en-US" sz="2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interest income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39.7</a:t>
                      </a:r>
                    </a:p>
                  </a:txBody>
                  <a:tcPr marL="121920" marR="121920" anchor="ctr"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38.6</a:t>
                      </a:r>
                    </a:p>
                  </a:txBody>
                  <a:tcPr marL="121920" marR="121920" anchor="ctr"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0" marR="0" marT="0" marB="0" anchor="ctr"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1941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interest income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36.8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2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57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Underwriting income</a:t>
                      </a:r>
                    </a:p>
                  </a:txBody>
                  <a:tcPr marL="121920" marR="12192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</a:t>
                      </a:r>
                    </a:p>
                  </a:txBody>
                  <a:tcPr marL="121920" marR="12192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L="121920" marR="12192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2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(13.3)</a:t>
                      </a: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5766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2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income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80.5</a:t>
                      </a:r>
                    </a:p>
                  </a:txBody>
                  <a:tcPr marL="121920" marR="12192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74.1</a:t>
                      </a:r>
                    </a:p>
                  </a:txBody>
                  <a:tcPr marL="121920" marR="12192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2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8.6</a:t>
                      </a: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9067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2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Expenditure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(53.1)</a:t>
                      </a:r>
                    </a:p>
                  </a:txBody>
                  <a:tcPr marL="121920" marR="1219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(52.9)</a:t>
                      </a:r>
                    </a:p>
                  </a:txBody>
                  <a:tcPr marL="121920" marR="1219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</a:t>
                      </a:r>
                      <a:endParaRPr lang="en-US" sz="2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3054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Profit After Tax</a:t>
                      </a:r>
                    </a:p>
                  </a:txBody>
                  <a:tcPr marL="121920" marR="1219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</a:t>
                      </a:r>
                    </a:p>
                  </a:txBody>
                  <a:tcPr marL="121920" marR="1219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11.9</a:t>
                      </a:r>
                    </a:p>
                  </a:txBody>
                  <a:tcPr marL="121920" marR="1219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2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57026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EPS (cents)</a:t>
                      </a:r>
                    </a:p>
                  </a:txBody>
                  <a:tcPr marL="121920" marR="1219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</a:t>
                      </a:r>
                    </a:p>
                  </a:txBody>
                  <a:tcPr marL="121920" marR="1219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L="121920" marR="1219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2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3" name="Down Arrow 22"/>
          <p:cNvSpPr/>
          <p:nvPr/>
        </p:nvSpPr>
        <p:spPr>
          <a:xfrm flipH="1">
            <a:off x="11735230" y="3506726"/>
            <a:ext cx="145369" cy="4695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>
              <a:solidFill>
                <a:prstClr val="white"/>
              </a:solidFill>
            </a:endParaRPr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>
          <a:xfrm>
            <a:off x="11675532" y="6474494"/>
            <a:ext cx="516467" cy="338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D7521-D205-40A7-A427-A23A42BC93F1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pPr/>
              <a:t>33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5" name="Up Arrow 24"/>
          <p:cNvSpPr/>
          <p:nvPr/>
        </p:nvSpPr>
        <p:spPr>
          <a:xfrm flipH="1">
            <a:off x="11735230" y="2476748"/>
            <a:ext cx="153624" cy="478939"/>
          </a:xfrm>
          <a:prstGeom prst="upArrow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flipH="1">
            <a:off x="11739585" y="3075516"/>
            <a:ext cx="149269" cy="373035"/>
          </a:xfrm>
          <a:prstGeom prst="upArrow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 flipH="1">
            <a:off x="11743484" y="4654309"/>
            <a:ext cx="145370" cy="4010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 flipH="1">
            <a:off x="11743485" y="4090820"/>
            <a:ext cx="145370" cy="401096"/>
          </a:xfrm>
          <a:prstGeom prst="upArrow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 flipH="1">
            <a:off x="11743485" y="5278857"/>
            <a:ext cx="145370" cy="401096"/>
          </a:xfrm>
          <a:prstGeom prst="upArrow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Up Arrow 20"/>
          <p:cNvSpPr/>
          <p:nvPr/>
        </p:nvSpPr>
        <p:spPr>
          <a:xfrm flipH="1">
            <a:off x="11743485" y="5820217"/>
            <a:ext cx="145370" cy="401096"/>
          </a:xfrm>
          <a:prstGeom prst="upArrow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37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463675"/>
            <a:ext cx="9699811" cy="56630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defTabSz="457200">
              <a:spcBef>
                <a:spcPct val="0"/>
              </a:spcBef>
              <a:defRPr/>
            </a:pPr>
            <a:endParaRPr lang="en-GB" sz="36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111920"/>
            <a:ext cx="12191999" cy="536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tabLst>
                <a:tab pos="914400" algn="l"/>
              </a:tabLst>
            </a:pPr>
            <a:endParaRPr lang="en-ZW" sz="2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290" y="-24566"/>
            <a:ext cx="1968710" cy="84922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0" y="463675"/>
            <a:ext cx="69953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ZW" sz="3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FINANCIAL PERFORMANCE REVIEW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218603"/>
            <a:ext cx="11663069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ZW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Interest Income Analysis</a:t>
            </a:r>
          </a:p>
          <a:p>
            <a:pPr defTabSz="1244600">
              <a:spcBef>
                <a:spcPct val="0"/>
              </a:spcBef>
              <a:spcAft>
                <a:spcPct val="35000"/>
              </a:spcAft>
            </a:pP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>
          <a:xfrm>
            <a:off x="11675532" y="6474494"/>
            <a:ext cx="516467" cy="338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C24FDB-5137-4D42-B33E-FC85C9F7927C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pPr/>
              <a:t>34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graphicFrame>
        <p:nvGraphicFramePr>
          <p:cNvPr id="9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8607775"/>
              </p:ext>
            </p:extLst>
          </p:nvPr>
        </p:nvGraphicFramePr>
        <p:xfrm>
          <a:off x="2" y="1787832"/>
          <a:ext cx="11937998" cy="4268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7596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37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454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91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52168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2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Net interest margin (%)</a:t>
                      </a:r>
                      <a:endParaRPr lang="en-ZW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2.82</a:t>
                      </a:r>
                    </a:p>
                  </a:txBody>
                  <a:tcPr marL="68580" marR="68580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3.02</a:t>
                      </a:r>
                    </a:p>
                  </a:txBody>
                  <a:tcPr marL="121920" marR="12192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6.38</a:t>
                      </a:r>
                    </a:p>
                  </a:txBody>
                  <a:tcPr marL="121920" marR="12192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29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Write offs (US$ m)</a:t>
                      </a:r>
                      <a:endParaRPr lang="en-ZW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14.54</a:t>
                      </a:r>
                    </a:p>
                  </a:txBody>
                  <a:tcPr marL="68580" marR="68580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4.19</a:t>
                      </a:r>
                    </a:p>
                  </a:txBody>
                  <a:tcPr marL="121920" marR="12192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14.19</a:t>
                      </a:r>
                    </a:p>
                  </a:txBody>
                  <a:tcPr marL="121920" marR="12192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88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Provisions (including interest in suspense) (US$m)</a:t>
                      </a:r>
                      <a:endParaRPr lang="en-ZW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64.55</a:t>
                      </a:r>
                    </a:p>
                  </a:txBody>
                  <a:tcPr marL="68580" marR="68580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77.34</a:t>
                      </a:r>
                    </a:p>
                  </a:txBody>
                  <a:tcPr marL="121920" marR="12192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71.47</a:t>
                      </a:r>
                    </a:p>
                  </a:txBody>
                  <a:tcPr marL="121920" marR="12192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99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 performing loans (US$ m)</a:t>
                      </a:r>
                      <a:endParaRPr lang="en-ZW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68.89</a:t>
                      </a:r>
                    </a:p>
                  </a:txBody>
                  <a:tcPr marL="68580" marR="68580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78.93</a:t>
                      </a:r>
                    </a:p>
                  </a:txBody>
                  <a:tcPr marL="121920" marR="12192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84.73</a:t>
                      </a:r>
                    </a:p>
                  </a:txBody>
                  <a:tcPr marL="121920" marR="12192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278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 preforming loans (%)</a:t>
                      </a:r>
                      <a:endParaRPr lang="en-ZW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6.21</a:t>
                      </a:r>
                    </a:p>
                  </a:txBody>
                  <a:tcPr marL="68580" marR="68580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7.16</a:t>
                      </a:r>
                    </a:p>
                  </a:txBody>
                  <a:tcPr marL="121920" marR="12192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7.13</a:t>
                      </a:r>
                    </a:p>
                  </a:txBody>
                  <a:tcPr marL="121920" marR="12192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626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75533" y="6460033"/>
            <a:ext cx="516467" cy="371294"/>
          </a:xfrm>
          <a:prstGeom prst="rect">
            <a:avLst/>
          </a:prstGeom>
        </p:spPr>
        <p:txBody>
          <a:bodyPr/>
          <a:lstStyle/>
          <a:p>
            <a:fld id="{9B852F1F-139F-4F8F-9189-A320D775BC84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pPr/>
              <a:t>35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63675"/>
            <a:ext cx="9699811" cy="56630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defTabSz="457200">
              <a:spcBef>
                <a:spcPct val="0"/>
              </a:spcBef>
              <a:defRPr/>
            </a:pPr>
            <a:endParaRPr lang="en-GB" sz="36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111920"/>
            <a:ext cx="12191999" cy="520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tabLst>
                <a:tab pos="914400" algn="l"/>
              </a:tabLst>
            </a:pPr>
            <a:endParaRPr lang="en-ZW" sz="2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867" y="-1"/>
            <a:ext cx="1971911" cy="77893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0" y="230154"/>
            <a:ext cx="7260064" cy="887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ZW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SUBSIDIARIES FINANCIAL PERFORMANCE REVIEW</a:t>
            </a:r>
          </a:p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ZW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CBZ Bank Summarised results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191069" y="1111920"/>
          <a:ext cx="10033586" cy="3239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Content Placeholder 3"/>
          <p:cNvGraphicFramePr>
            <a:graphicFrameLocks/>
          </p:cNvGraphicFramePr>
          <p:nvPr>
            <p:extLst/>
          </p:nvPr>
        </p:nvGraphicFramePr>
        <p:xfrm>
          <a:off x="26220" y="4109851"/>
          <a:ext cx="12165779" cy="216225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7077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95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46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437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9797"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 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 $m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Dec 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 $m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YTD% Growth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2233">
                <a:tc>
                  <a:txBody>
                    <a:bodyPr/>
                    <a:lstStyle/>
                    <a:p>
                      <a:r>
                        <a:rPr lang="en-US" sz="1800" u="none" strike="noStrike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18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assets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1 967.0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1 912.6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2233">
                <a:tc>
                  <a:txBody>
                    <a:bodyPr/>
                    <a:lstStyle/>
                    <a:p>
                      <a:r>
                        <a:rPr lang="en-US" sz="1800" u="none" strike="noStrike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Shareholders’ funds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171.7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166.6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2233">
                <a:tc>
                  <a:txBody>
                    <a:bodyPr/>
                    <a:lstStyle/>
                    <a:p>
                      <a:r>
                        <a:rPr lang="en-US" sz="1800" u="none" strike="noStrike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advances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827.8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874.0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(5.3)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2474">
                <a:tc>
                  <a:txBody>
                    <a:bodyPr/>
                    <a:lstStyle/>
                    <a:p>
                      <a:r>
                        <a:rPr lang="en-US" sz="1800" u="none" strike="noStrike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deposits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1 771.9</a:t>
                      </a:r>
                    </a:p>
                  </a:txBody>
                  <a:tcPr marL="9525" marR="9525" marT="9525" marB="0" anchor="b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1 735.4</a:t>
                      </a:r>
                    </a:p>
                  </a:txBody>
                  <a:tcPr marL="9525" marR="9525" marT="9525" marB="0" anchor="b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9525" marR="9525" marT="9525" marB="0" anchor="b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389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75533" y="6519333"/>
            <a:ext cx="516467" cy="338667"/>
          </a:xfrm>
          <a:prstGeom prst="rect">
            <a:avLst/>
          </a:prstGeom>
        </p:spPr>
        <p:txBody>
          <a:bodyPr/>
          <a:lstStyle/>
          <a:p>
            <a:fld id="{5EAEB2B6-46D3-4AF3-81C6-EF9641AA0022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pPr/>
              <a:t>36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63675"/>
            <a:ext cx="9699811" cy="56630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defTabSz="457200">
              <a:spcBef>
                <a:spcPct val="0"/>
              </a:spcBef>
              <a:defRPr/>
            </a:pPr>
            <a:endParaRPr lang="en-GB" sz="36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6477" y="937644"/>
            <a:ext cx="4321099" cy="50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44600">
              <a:spcBef>
                <a:spcPct val="0"/>
              </a:spcBef>
              <a:spcAft>
                <a:spcPct val="35000"/>
              </a:spcAft>
              <a:buFont typeface="Arial"/>
              <a:buNone/>
            </a:pPr>
            <a:r>
              <a:rPr lang="en-US" sz="22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CBZ Life Summarized Results</a:t>
            </a: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867" y="-1"/>
            <a:ext cx="1998133" cy="7468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-23294" y="485216"/>
            <a:ext cx="72600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ZW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SUBSIDIARIES FINANCIAL PERFORMANCE REVIEW</a:t>
            </a:r>
          </a:p>
        </p:txBody>
      </p:sp>
      <p:graphicFrame>
        <p:nvGraphicFramePr>
          <p:cNvPr id="22" name="Chart 21"/>
          <p:cNvGraphicFramePr/>
          <p:nvPr>
            <p:extLst/>
          </p:nvPr>
        </p:nvGraphicFramePr>
        <p:xfrm>
          <a:off x="0" y="1118689"/>
          <a:ext cx="10430933" cy="3278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Content Placeholder 3"/>
          <p:cNvGraphicFramePr>
            <a:graphicFrameLocks/>
          </p:cNvGraphicFramePr>
          <p:nvPr>
            <p:extLst/>
          </p:nvPr>
        </p:nvGraphicFramePr>
        <p:xfrm>
          <a:off x="-23294" y="4164827"/>
          <a:ext cx="11504094" cy="22446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8882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667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020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471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2548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 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 $m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Dec 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 $m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YTD% Growth</a:t>
                      </a:r>
                    </a:p>
                    <a:p>
                      <a:pPr algn="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352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assets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524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Shareholders’ funds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524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Money market assets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928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Life Fund</a:t>
                      </a:r>
                    </a:p>
                  </a:txBody>
                  <a:tcPr anchor="b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9525" marR="9525" marT="9525" marB="0" anchor="b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9525" marR="9525" marT="9525" marB="0" anchor="b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(11.1)</a:t>
                      </a:r>
                    </a:p>
                  </a:txBody>
                  <a:tcPr marL="9525" marR="9525" marT="9525" marB="0" anchor="b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833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92467" y="6468533"/>
            <a:ext cx="499533" cy="389467"/>
          </a:xfrm>
          <a:prstGeom prst="rect">
            <a:avLst/>
          </a:prstGeom>
        </p:spPr>
        <p:txBody>
          <a:bodyPr/>
          <a:lstStyle/>
          <a:p>
            <a:fld id="{5EAEB2B6-46D3-4AF3-81C6-EF9641AA0022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pPr/>
              <a:t>37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63675"/>
            <a:ext cx="9699811" cy="56630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defTabSz="457200">
              <a:spcBef>
                <a:spcPct val="0"/>
              </a:spcBef>
              <a:defRPr/>
            </a:pPr>
            <a:endParaRPr lang="en-GB" sz="36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111920"/>
            <a:ext cx="5568287" cy="44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44600">
              <a:spcBef>
                <a:spcPct val="0"/>
              </a:spcBef>
              <a:spcAft>
                <a:spcPct val="35000"/>
              </a:spcAft>
              <a:buFont typeface="Arial"/>
              <a:buNone/>
            </a:pPr>
            <a:r>
              <a:rPr lang="en-US" sz="24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CBZ Insurance Summarized Results</a:t>
            </a: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6" y="-13355"/>
            <a:ext cx="2201333" cy="8981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0" y="453894"/>
            <a:ext cx="72600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ZW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SUBSIDIARIES FINANCIAL PERFORMANCE REVIEW</a:t>
            </a:r>
          </a:p>
        </p:txBody>
      </p:sp>
      <p:graphicFrame>
        <p:nvGraphicFramePr>
          <p:cNvPr id="21" name="Chart 20"/>
          <p:cNvGraphicFramePr/>
          <p:nvPr>
            <p:extLst/>
          </p:nvPr>
        </p:nvGraphicFramePr>
        <p:xfrm>
          <a:off x="0" y="1437341"/>
          <a:ext cx="8866910" cy="2975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ontent Placeholder 3"/>
          <p:cNvGraphicFramePr>
            <a:graphicFrameLocks/>
          </p:cNvGraphicFramePr>
          <p:nvPr>
            <p:extLst/>
          </p:nvPr>
        </p:nvGraphicFramePr>
        <p:xfrm>
          <a:off x="0" y="4282213"/>
          <a:ext cx="10135737" cy="210093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1817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68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89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181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9982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 2017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r"/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 $m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Dec 2016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r"/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 $m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YTD% Growth</a:t>
                      </a:r>
                    </a:p>
                    <a:p>
                      <a:pPr algn="r"/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8241">
                <a:tc>
                  <a:txBody>
                    <a:bodyPr/>
                    <a:lstStyle/>
                    <a:p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160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assets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0162">
                <a:tc>
                  <a:txBody>
                    <a:bodyPr/>
                    <a:lstStyle/>
                    <a:p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Shareholders’ funds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15.7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7272">
                <a:tc>
                  <a:txBody>
                    <a:bodyPr/>
                    <a:lstStyle/>
                    <a:p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Insurance </a:t>
                      </a:r>
                      <a:r>
                        <a:rPr lang="en-US" sz="160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assets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73.3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065">
                <a:tc>
                  <a:txBody>
                    <a:bodyPr/>
                    <a:lstStyle/>
                    <a:p>
                      <a:r>
                        <a:rPr lang="en-US" sz="160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Money market assets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</a:t>
                      </a:r>
                    </a:p>
                  </a:txBody>
                  <a:tcPr marL="9525" marR="9525" marT="9525" marB="0" anchor="b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</a:t>
                      </a:r>
                    </a:p>
                  </a:txBody>
                  <a:tcPr marL="9525" marR="9525" marT="9525" marB="0" anchor="b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  (7.8)    </a:t>
                      </a:r>
                    </a:p>
                  </a:txBody>
                  <a:tcPr marL="9525" marR="9525" marT="9525" marB="0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830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30167" y="6482741"/>
            <a:ext cx="561832" cy="344708"/>
          </a:xfrm>
          <a:prstGeom prst="rect">
            <a:avLst/>
          </a:prstGeom>
        </p:spPr>
        <p:txBody>
          <a:bodyPr/>
          <a:lstStyle/>
          <a:p>
            <a:fld id="{5EAEB2B6-46D3-4AF3-81C6-EF9641AA0022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pPr/>
              <a:t>38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63675"/>
            <a:ext cx="9699811" cy="56630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defTabSz="457200">
              <a:spcBef>
                <a:spcPct val="0"/>
              </a:spcBef>
              <a:defRPr/>
            </a:pPr>
            <a:endParaRPr lang="en-GB" sz="36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111920"/>
            <a:ext cx="12191999" cy="528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44600">
              <a:spcBef>
                <a:spcPct val="0"/>
              </a:spcBef>
              <a:spcAft>
                <a:spcPct val="35000"/>
              </a:spcAft>
              <a:buFont typeface="Arial"/>
              <a:buNone/>
            </a:pPr>
            <a:r>
              <a:rPr lang="en-US" sz="22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CBZ Asset Management Summarized Results</a:t>
            </a:r>
            <a:endParaRPr lang="en-US" sz="2200" b="1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150" y="-19114"/>
            <a:ext cx="1847850" cy="8869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0" y="436947"/>
            <a:ext cx="72600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ZW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SUBSIDIARIES FINANCIAL PERFORMANCE REVIEW</a:t>
            </a:r>
          </a:p>
        </p:txBody>
      </p:sp>
      <p:graphicFrame>
        <p:nvGraphicFramePr>
          <p:cNvPr id="16" name="Chart 15"/>
          <p:cNvGraphicFramePr/>
          <p:nvPr>
            <p:extLst/>
          </p:nvPr>
        </p:nvGraphicFramePr>
        <p:xfrm>
          <a:off x="0" y="1458797"/>
          <a:ext cx="8866910" cy="2870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1503911"/>
              </p:ext>
            </p:extLst>
          </p:nvPr>
        </p:nvGraphicFramePr>
        <p:xfrm>
          <a:off x="-1" y="4333713"/>
          <a:ext cx="11074400" cy="188082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2615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0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95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3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2719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June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</a:t>
                      </a:r>
                    </a:p>
                    <a:p>
                      <a:pPr algn="r"/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 $m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Dec 2016</a:t>
                      </a:r>
                    </a:p>
                    <a:p>
                      <a:pPr algn="r"/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 $m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YTD% Growth</a:t>
                      </a:r>
                    </a:p>
                    <a:p>
                      <a:pPr algn="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1028">
                <a:tc>
                  <a:txBody>
                    <a:bodyPr/>
                    <a:lstStyle/>
                    <a:p>
                      <a:r>
                        <a:rPr lang="en-US" sz="1600" u="none" strike="noStrike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16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assets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2792">
                <a:tc>
                  <a:txBody>
                    <a:bodyPr/>
                    <a:lstStyle/>
                    <a:p>
                      <a:r>
                        <a:rPr lang="en-US" sz="1600" u="none" strike="noStrike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Shareholders’ funds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4282">
                <a:tc>
                  <a:txBody>
                    <a:bodyPr/>
                    <a:lstStyle/>
                    <a:p>
                      <a:r>
                        <a:rPr lang="en-US" sz="1600" u="none" strike="noStrike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Funds</a:t>
                      </a:r>
                      <a:r>
                        <a:rPr lang="en-US" sz="16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under management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147.6</a:t>
                      </a:r>
                    </a:p>
                  </a:txBody>
                  <a:tcPr marL="9525" marR="9525" marT="9525" marB="0" anchor="b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23.0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13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33200" y="6519333"/>
            <a:ext cx="558800" cy="338667"/>
          </a:xfrm>
          <a:prstGeom prst="rect">
            <a:avLst/>
          </a:prstGeom>
        </p:spPr>
        <p:txBody>
          <a:bodyPr/>
          <a:lstStyle/>
          <a:p>
            <a:fld id="{5EAEB2B6-46D3-4AF3-81C6-EF9641AA0022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pPr/>
              <a:t>39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667" y="-1"/>
            <a:ext cx="1947333" cy="9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392406"/>
            <a:ext cx="4059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W" sz="4000" b="1" dirty="0">
                <a:solidFill>
                  <a:prstClr val="black"/>
                </a:solidFill>
              </a:rPr>
              <a:t>DIVIDEND POLICY 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470028046"/>
              </p:ext>
            </p:extLst>
          </p:nvPr>
        </p:nvGraphicFramePr>
        <p:xfrm>
          <a:off x="3251201" y="1198206"/>
          <a:ext cx="9245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0" y="1100292"/>
            <a:ext cx="3251200" cy="5097307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sz="3400" b="1" dirty="0">
                <a:latin typeface="Arial" panose="020B0604020202020204" pitchFamily="34" charset="0"/>
                <a:cs typeface="Arial" panose="020B0604020202020204" pitchFamily="34" charset="0"/>
              </a:rPr>
              <a:t>INTERIM DIVIDEND OF US$1.76 MILLION</a:t>
            </a:r>
          </a:p>
        </p:txBody>
      </p:sp>
    </p:spTree>
    <p:extLst>
      <p:ext uri="{BB962C8B-B14F-4D97-AF65-F5344CB8AC3E}">
        <p14:creationId xmlns:p14="http://schemas.microsoft.com/office/powerpoint/2010/main" val="1897174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463675"/>
            <a:ext cx="9699811" cy="56630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defTabSz="457200">
              <a:spcBef>
                <a:spcPct val="0"/>
              </a:spcBef>
              <a:defRPr/>
            </a:pPr>
            <a:endParaRPr lang="en-GB" sz="36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83649"/>
            <a:ext cx="9699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THE GROUP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133" y="0"/>
            <a:ext cx="1811867" cy="8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11861800" y="6526741"/>
            <a:ext cx="330200" cy="3312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8FC880-429D-4C94-8394-18CB748F0F3D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pPr/>
              <a:t>4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53687605"/>
              </p:ext>
            </p:extLst>
          </p:nvPr>
        </p:nvGraphicFramePr>
        <p:xfrm>
          <a:off x="1710266" y="1131579"/>
          <a:ext cx="10481733" cy="5726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Oval Callout 3"/>
          <p:cNvSpPr/>
          <p:nvPr/>
        </p:nvSpPr>
        <p:spPr>
          <a:xfrm>
            <a:off x="67732" y="1507067"/>
            <a:ext cx="2573868" cy="2252133"/>
          </a:xfrm>
          <a:prstGeom prst="wedgeEllipseCallout">
            <a:avLst>
              <a:gd name="adj1" fmla="val 30293"/>
              <a:gd name="adj2" fmla="val 40011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sz="2600" b="1" dirty="0">
                <a:solidFill>
                  <a:prstClr val="white"/>
                </a:solidFill>
              </a:rPr>
              <a:t>Our market presence </a:t>
            </a:r>
          </a:p>
        </p:txBody>
      </p:sp>
    </p:spTree>
    <p:extLst>
      <p:ext uri="{BB962C8B-B14F-4D97-AF65-F5344CB8AC3E}">
        <p14:creationId xmlns:p14="http://schemas.microsoft.com/office/powerpoint/2010/main" val="673176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9400" y="6431579"/>
            <a:ext cx="482600" cy="382410"/>
          </a:xfrm>
          <a:prstGeom prst="rect">
            <a:avLst/>
          </a:prstGeom>
        </p:spPr>
        <p:txBody>
          <a:bodyPr/>
          <a:lstStyle/>
          <a:p>
            <a:fld id="{5EAEB2B6-46D3-4AF3-81C6-EF9641AA0022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pPr/>
              <a:t>40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962270"/>
            <a:ext cx="12191999" cy="543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44600">
              <a:spcBef>
                <a:spcPct val="0"/>
              </a:spcBef>
              <a:spcAft>
                <a:spcPct val="35000"/>
              </a:spcAft>
              <a:buFont typeface="Arial"/>
              <a:buNone/>
            </a:pP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3193" y="377495"/>
            <a:ext cx="76863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4600">
              <a:spcBef>
                <a:spcPct val="0"/>
              </a:spcBef>
              <a:spcAft>
                <a:spcPct val="35000"/>
              </a:spcAft>
            </a:pP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61686" y="447165"/>
            <a:ext cx="51925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ZW" sz="3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GUIDANCE AND OUTLOOK</a:t>
            </a: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459436"/>
              </p:ext>
            </p:extLst>
          </p:nvPr>
        </p:nvGraphicFramePr>
        <p:xfrm>
          <a:off x="3" y="1070836"/>
          <a:ext cx="12056530" cy="514369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5260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390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914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6198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Y.T.D Growth </a:t>
                      </a:r>
                    </a:p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2017 </a:t>
                      </a:r>
                    </a:p>
                    <a:p>
                      <a:pPr algn="r"/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Forecast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Growth </a:t>
                      </a:r>
                    </a:p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 2017 </a:t>
                      </a:r>
                    </a:p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092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endParaRPr kumimoji="0" lang="en-US" sz="2000" kern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kumimoji="0" lang="en-US" sz="2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Assets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endParaRPr kumimoji="0" lang="en-US" sz="2000" kern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3.5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092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endParaRPr kumimoji="0" lang="en-US" sz="2000" kern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kumimoji="0" lang="en-US" sz="2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Advances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endParaRPr kumimoji="0" lang="en-US" sz="2000" kern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3.6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12.2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67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endParaRPr kumimoji="0" lang="en-US" sz="2000" kern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kumimoji="0" lang="en-US" sz="2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Deposits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endParaRPr kumimoji="0" lang="en-US" sz="2000" kern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67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endParaRPr kumimoji="0" lang="en-US" sz="2000" kern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kumimoji="0" lang="en-US" sz="2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Funds under management 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endParaRPr kumimoji="0" lang="en-US" sz="2000" kern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23.0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30.0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0639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endParaRPr kumimoji="0" lang="en-US" sz="2000" kern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kumimoji="0" lang="en-US" sz="2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kumimoji="0" lang="en-US" sz="20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Income (Y.O.Y)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8.6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267" y="0"/>
            <a:ext cx="1845732" cy="81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464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9398" y="6478437"/>
            <a:ext cx="482600" cy="447856"/>
          </a:xfrm>
          <a:prstGeom prst="rect">
            <a:avLst/>
          </a:prstGeom>
        </p:spPr>
        <p:txBody>
          <a:bodyPr/>
          <a:lstStyle/>
          <a:p>
            <a:fld id="{5EAEB2B6-46D3-4AF3-81C6-EF9641AA0022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pPr/>
              <a:t>41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962270"/>
            <a:ext cx="12191999" cy="528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1244600">
              <a:spcBef>
                <a:spcPct val="0"/>
              </a:spcBef>
              <a:spcAft>
                <a:spcPct val="35000"/>
              </a:spcAft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3193" y="377495"/>
            <a:ext cx="76863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44600">
              <a:spcBef>
                <a:spcPct val="0"/>
              </a:spcBef>
              <a:spcAft>
                <a:spcPct val="35000"/>
              </a:spcAft>
            </a:pP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61686" y="379433"/>
            <a:ext cx="6841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44600">
              <a:spcBef>
                <a:spcPct val="0"/>
              </a:spcBef>
              <a:spcAft>
                <a:spcPct val="35000"/>
              </a:spcAft>
            </a:pPr>
            <a:r>
              <a:rPr lang="en-ZW" sz="4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AWARDS &amp; NOMINATIONS 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0"/>
            <a:ext cx="1879599" cy="9622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8618" y="1087319"/>
            <a:ext cx="12113380" cy="6029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SzPts val="1200"/>
              <a:buFont typeface="Wingdings 2" panose="05020102010507070707" pitchFamily="18" charset="2"/>
              <a:buChar char="C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Top Companies Survey 2017,  1</a:t>
            </a:r>
            <a:r>
              <a:rPr lang="en-US" sz="2600" baseline="30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Runner Up - CBZ Insurance. </a:t>
            </a:r>
            <a:endParaRPr lang="en-ZW" sz="2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Wingdings 2" panose="05020102010507070707" pitchFamily="18" charset="2"/>
              <a:buChar char="C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Global Finance Magazine - 30</a:t>
            </a:r>
            <a:r>
              <a:rPr lang="en-US" sz="2600" baseline="30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Best Bank in Africa Award 2017. </a:t>
            </a:r>
            <a:endParaRPr lang="en-ZW" sz="2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Wingdings 2" panose="05020102010507070707" pitchFamily="18" charset="2"/>
              <a:buChar char="C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Most Innovative Bank of the Year 2017 - Zimbabwe Digital Awards. </a:t>
            </a:r>
            <a:endParaRPr lang="en-ZW" sz="2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SzPts val="1200"/>
              <a:buFont typeface="Wingdings 2" panose="05020102010507070707" pitchFamily="18" charset="2"/>
              <a:buChar char="C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Best Mobile App of the Year - 2017 (CBZ Touch) – Zimbabwe Digital Awards.</a:t>
            </a:r>
            <a:endParaRPr lang="en-ZW" sz="2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Wingdings 2" panose="05020102010507070707" pitchFamily="18" charset="2"/>
              <a:buChar char="C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Best Digital Financial Services Bank - Agent Banking and Digital Financial Services Awards 2017. </a:t>
            </a:r>
            <a:endParaRPr lang="en-ZW" sz="2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Wingdings 2" panose="05020102010507070707" pitchFamily="18" charset="2"/>
              <a:buChar char="C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Best Bank Supporting MSMEs (ZNCC Mashonaland &amp; Matabeleland Chapters and National Winner 2017). </a:t>
            </a:r>
            <a:endParaRPr lang="en-ZW" sz="2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Wingdings 2" panose="05020102010507070707" pitchFamily="18" charset="2"/>
              <a:buChar char="C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n-US" sz="2600" baseline="30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nd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Runner Up - Business Sustainability Award (ZNCC 2017). </a:t>
            </a:r>
            <a:endParaRPr lang="en-ZW" sz="2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</a:rPr>
              <a:t> </a:t>
            </a:r>
            <a:endParaRPr lang="en-ZW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39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463675"/>
            <a:ext cx="9699811" cy="56630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defTabSz="457200">
              <a:spcBef>
                <a:spcPct val="0"/>
              </a:spcBef>
              <a:defRPr/>
            </a:pPr>
            <a:endParaRPr lang="en-GB" sz="36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533" y="0"/>
            <a:ext cx="1913466" cy="9337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1" y="367447"/>
            <a:ext cx="9699811" cy="56630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CSI &amp; MAJOR EVENTS </a:t>
            </a:r>
            <a:endParaRPr lang="en-GB" sz="36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11675533" y="6502768"/>
            <a:ext cx="516467" cy="4514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9A1773-ECE2-4767-ACA5-8659391F7BD3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t>42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27847386"/>
              </p:ext>
            </p:extLst>
          </p:nvPr>
        </p:nvGraphicFramePr>
        <p:xfrm>
          <a:off x="-68791" y="1029980"/>
          <a:ext cx="12260791" cy="5599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 1"/>
          <p:cNvSpPr/>
          <p:nvPr/>
        </p:nvSpPr>
        <p:spPr>
          <a:xfrm>
            <a:off x="-1" y="1240742"/>
            <a:ext cx="33020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Organized and hosted the Inaugural CBZ International SMEs Indaba  </a:t>
            </a:r>
            <a:endParaRPr lang="en-ZW" sz="2200" dirty="0"/>
          </a:p>
        </p:txBody>
      </p:sp>
      <p:sp>
        <p:nvSpPr>
          <p:cNvPr id="11" name="Rectangle 10"/>
          <p:cNvSpPr/>
          <p:nvPr/>
        </p:nvSpPr>
        <p:spPr>
          <a:xfrm>
            <a:off x="8669865" y="3482832"/>
            <a:ext cx="35221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Donated a highway patrol ambulance to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MoHCC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(Ngundu Clinic)   </a:t>
            </a:r>
            <a:endParaRPr lang="en-ZW" sz="2200" dirty="0"/>
          </a:p>
        </p:txBody>
      </p:sp>
      <p:sp>
        <p:nvSpPr>
          <p:cNvPr id="12" name="Rectangle 11"/>
          <p:cNvSpPr/>
          <p:nvPr/>
        </p:nvSpPr>
        <p:spPr>
          <a:xfrm>
            <a:off x="6908798" y="5935684"/>
            <a:ext cx="35221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Refurbished the Paediatric Kitchen at Harare Hospital </a:t>
            </a:r>
            <a:endParaRPr lang="en-ZW" sz="2200" dirty="0"/>
          </a:p>
        </p:txBody>
      </p:sp>
      <p:sp>
        <p:nvSpPr>
          <p:cNvPr id="13" name="Rectangle 12"/>
          <p:cNvSpPr/>
          <p:nvPr/>
        </p:nvSpPr>
        <p:spPr>
          <a:xfrm>
            <a:off x="820721" y="4470400"/>
            <a:ext cx="24812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Volunteering </a:t>
            </a:r>
            <a:endParaRPr lang="en-ZW" sz="2200" dirty="0"/>
          </a:p>
        </p:txBody>
      </p:sp>
    </p:spTree>
    <p:extLst>
      <p:ext uri="{BB962C8B-B14F-4D97-AF65-F5344CB8AC3E}">
        <p14:creationId xmlns:p14="http://schemas.microsoft.com/office/powerpoint/2010/main" val="1806453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600200" y="6400801"/>
            <a:ext cx="762000" cy="365125"/>
          </a:xfrm>
          <a:prstGeom prst="rect">
            <a:avLst/>
          </a:prstGeom>
        </p:spPr>
        <p:txBody>
          <a:bodyPr/>
          <a:lstStyle/>
          <a:p>
            <a:fld id="{5EAEB2B6-46D3-4AF3-81C6-EF9641AA0022}" type="slidenum">
              <a:rPr lang="en-GB" smtClean="0">
                <a:solidFill>
                  <a:prstClr val="white"/>
                </a:solidFill>
                <a:latin typeface="Franklin Gothic Medium"/>
                <a:cs typeface="Franklin Gothic Medium"/>
              </a:rPr>
              <a:pPr/>
              <a:t>43</a:t>
            </a:fld>
            <a:endParaRPr lang="en-GB" dirty="0">
              <a:solidFill>
                <a:prstClr val="white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962270"/>
            <a:ext cx="12191999" cy="588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1244600">
              <a:spcBef>
                <a:spcPct val="0"/>
              </a:spcBef>
              <a:spcAft>
                <a:spcPct val="35000"/>
              </a:spcAft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3193" y="377495"/>
            <a:ext cx="76863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44600">
              <a:spcBef>
                <a:spcPct val="0"/>
              </a:spcBef>
              <a:spcAft>
                <a:spcPct val="35000"/>
              </a:spcAft>
            </a:pP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IMG_738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1126208"/>
            <a:ext cx="12458700" cy="5839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-2" y="311105"/>
            <a:ext cx="12191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FOLLOW UP MEETINGS ON 8 AUGUST 2017 @ 15:00HRS </a:t>
            </a:r>
            <a:endParaRPr lang="en-ZW" sz="2800" b="1" i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600" y="0"/>
            <a:ext cx="2184400" cy="8399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259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463675"/>
            <a:ext cx="9699811" cy="56630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defTabSz="457200">
              <a:spcBef>
                <a:spcPct val="0"/>
              </a:spcBef>
              <a:defRPr/>
            </a:pPr>
            <a:endParaRPr lang="en-GB" sz="36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" y="367447"/>
            <a:ext cx="9699811" cy="56630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&amp; ANSWER SESSION  </a:t>
            </a:r>
            <a:endParaRPr lang="en-GB" sz="36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11675533" y="6502768"/>
            <a:ext cx="516467" cy="4514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9A1773-ECE2-4767-ACA5-8659391F7BD3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t>44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7866" y="1987605"/>
            <a:ext cx="80941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be left behind! </a:t>
            </a:r>
          </a:p>
          <a:p>
            <a:endParaRPr lang="en-US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a CBZ Account, download the CBZ Touch from your app store now &amp; transform your banking into a lifestyle…</a:t>
            </a:r>
          </a:p>
          <a:p>
            <a:endParaRPr lang="en-ZW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82843"/>
            <a:ext cx="4097867" cy="577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1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887200" y="6492875"/>
            <a:ext cx="304800" cy="365125"/>
          </a:xfrm>
          <a:prstGeom prst="rect">
            <a:avLst/>
          </a:prstGeom>
        </p:spPr>
        <p:txBody>
          <a:bodyPr/>
          <a:lstStyle/>
          <a:p>
            <a:fld id="{F443641A-8A40-469B-9753-70C803C12486}" type="slidenum">
              <a:rPr lang="en-GB" b="1">
                <a:solidFill>
                  <a:srgbClr val="002060"/>
                </a:solidFill>
                <a:latin typeface="Franklin Gothic Medium"/>
                <a:cs typeface="Franklin Gothic Medium"/>
              </a:rPr>
              <a:t>5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85936" y="3192584"/>
            <a:ext cx="10406064" cy="56630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ENVIRONMENT OVERVIEW</a:t>
            </a:r>
          </a:p>
          <a:p>
            <a:pPr defTabSz="457200">
              <a:spcBef>
                <a:spcPct val="0"/>
              </a:spcBef>
              <a:defRPr/>
            </a:pP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457200">
              <a:spcBef>
                <a:spcPct val="0"/>
              </a:spcBef>
              <a:defRPr/>
            </a:pP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457200">
              <a:spcBef>
                <a:spcPct val="0"/>
              </a:spcBef>
              <a:defRPr/>
            </a:pP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457200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Nyemudzo</a:t>
            </a:r>
          </a:p>
          <a:p>
            <a:pPr algn="r" defTabSz="457200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CEO </a:t>
            </a:r>
            <a:endParaRPr lang="en-GB" sz="32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  <a:p>
            <a:pPr defTabSz="457200">
              <a:spcBef>
                <a:spcPct val="0"/>
              </a:spcBef>
              <a:defRPr/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0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4" y="0"/>
            <a:ext cx="1762126" cy="777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6096000" y="4216400"/>
            <a:ext cx="6096000" cy="16933"/>
          </a:xfrm>
          <a:prstGeom prst="line">
            <a:avLst/>
          </a:prstGeom>
          <a:ln w="8890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981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836399" y="6468534"/>
            <a:ext cx="355601" cy="411162"/>
          </a:xfrm>
          <a:prstGeom prst="rect">
            <a:avLst/>
          </a:prstGeom>
        </p:spPr>
        <p:txBody>
          <a:bodyPr/>
          <a:lstStyle/>
          <a:p>
            <a:fld id="{5EAEB2B6-46D3-4AF3-81C6-EF9641AA0022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pPr/>
              <a:t>6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63675"/>
            <a:ext cx="9699811" cy="56630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NAVIGATING THE OPERATING ENVIRONMENT </a:t>
            </a:r>
            <a:endParaRPr lang="en-GB" sz="36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" y="1029980"/>
            <a:ext cx="6095999" cy="537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tabLst>
                <a:tab pos="914400" algn="l"/>
              </a:tabLst>
            </a:pP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SPECIFIC CONSTRAINTS 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096000" y="937906"/>
            <a:ext cx="6096000" cy="582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tabLst>
                <a:tab pos="914400" algn="l"/>
              </a:tabLst>
            </a:pP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RESPONSE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  <a:tabLst>
                <a:tab pos="914400" algn="l"/>
              </a:tabLst>
            </a:pPr>
            <a:endParaRPr lang="en-ZW" sz="2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425" y="0"/>
            <a:ext cx="1933575" cy="84583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15764345"/>
              </p:ext>
            </p:extLst>
          </p:nvPr>
        </p:nvGraphicFramePr>
        <p:xfrm>
          <a:off x="-1" y="1596285"/>
          <a:ext cx="12192001" cy="5278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6096000" y="1029980"/>
            <a:ext cx="0" cy="582802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382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861800" y="6526741"/>
            <a:ext cx="330200" cy="331259"/>
          </a:xfrm>
          <a:prstGeom prst="rect">
            <a:avLst/>
          </a:prstGeom>
        </p:spPr>
        <p:txBody>
          <a:bodyPr/>
          <a:lstStyle/>
          <a:p>
            <a:fld id="{5EAEB2B6-46D3-4AF3-81C6-EF9641AA0022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pPr/>
              <a:t>7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42970" y="3106859"/>
            <a:ext cx="11249030" cy="56630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&amp; OPERATIONAL REVIEW</a:t>
            </a:r>
          </a:p>
          <a:p>
            <a:pPr defTabSz="457200">
              <a:spcBef>
                <a:spcPct val="0"/>
              </a:spcBef>
              <a:defRPr/>
            </a:pP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spcBef>
                <a:spcPct val="0"/>
              </a:spcBef>
              <a:defRPr/>
            </a:pP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457200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Nyemudzo</a:t>
            </a:r>
          </a:p>
          <a:p>
            <a:pPr algn="r" defTabSz="457200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CEO </a:t>
            </a:r>
            <a:endParaRPr lang="en-GB" sz="40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-1"/>
            <a:ext cx="1905000" cy="828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/>
          <p:cNvCxnSpPr/>
          <p:nvPr/>
        </p:nvCxnSpPr>
        <p:spPr>
          <a:xfrm flipV="1">
            <a:off x="6096000" y="4216400"/>
            <a:ext cx="6096000" cy="16933"/>
          </a:xfrm>
          <a:prstGeom prst="line">
            <a:avLst/>
          </a:prstGeom>
          <a:ln w="8890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099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463675"/>
            <a:ext cx="9699811" cy="56630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defTabSz="457200">
              <a:spcBef>
                <a:spcPct val="0"/>
              </a:spcBef>
              <a:defRPr/>
            </a:pPr>
            <a:endParaRPr lang="en-GB" sz="36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83649"/>
            <a:ext cx="7686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CAPITALISATION</a:t>
            </a:r>
            <a:r>
              <a:rPr lang="en-US" sz="3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SUBSIDIARIES</a:t>
            </a: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133" y="0"/>
            <a:ext cx="1811867" cy="863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Chart 12"/>
          <p:cNvGraphicFramePr/>
          <p:nvPr>
            <p:extLst/>
          </p:nvPr>
        </p:nvGraphicFramePr>
        <p:xfrm>
          <a:off x="1" y="1143001"/>
          <a:ext cx="12192000" cy="5135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11861800" y="6526741"/>
            <a:ext cx="330200" cy="3312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8FC880-429D-4C94-8394-18CB748F0F3D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pPr/>
              <a:t>8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59433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463675"/>
            <a:ext cx="9699811" cy="56630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defTabSz="457200">
              <a:spcBef>
                <a:spcPct val="0"/>
              </a:spcBef>
              <a:defRPr/>
            </a:pPr>
            <a:endParaRPr lang="en-GB" sz="3600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83649"/>
            <a:ext cx="7686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CAPITALISATION</a:t>
            </a:r>
            <a:r>
              <a:rPr lang="en-US" sz="3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SUBSIDIARIES</a:t>
            </a: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-1"/>
            <a:ext cx="1828800" cy="8466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Chart 12"/>
          <p:cNvGraphicFramePr/>
          <p:nvPr>
            <p:extLst/>
          </p:nvPr>
        </p:nvGraphicFramePr>
        <p:xfrm>
          <a:off x="0" y="1029980"/>
          <a:ext cx="12192000" cy="5370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11667067" y="6536267"/>
            <a:ext cx="524933" cy="3217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5AAE66-F742-4994-B705-2CEAF72FCB5E}" type="slidenum">
              <a:rPr lang="en-GB" b="1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pPr/>
              <a:t>9</a:t>
            </a:fld>
            <a:endParaRPr lang="en-GB" b="1" dirty="0">
              <a:solidFill>
                <a:srgbClr val="002060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89294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30437</TotalTime>
  <Words>1899</Words>
  <Application>Microsoft Office PowerPoint</Application>
  <PresentationFormat>Widescreen</PresentationFormat>
  <Paragraphs>613</Paragraphs>
  <Slides>44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Franklin Gothic Medium</vt:lpstr>
      <vt:lpstr>Times New Roman</vt:lpstr>
      <vt:lpstr>Verdana</vt:lpstr>
      <vt:lpstr>Wingdings</vt:lpstr>
      <vt:lpstr>Wingdings 2</vt:lpstr>
      <vt:lpstr>2_Office Theme</vt:lpstr>
      <vt:lpstr>PowerPoint Presentation</vt:lpstr>
      <vt:lpstr>OUTLINE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Makanda V</dc:creator>
  <cp:lastModifiedBy>Taruza O</cp:lastModifiedBy>
  <cp:revision>3580</cp:revision>
  <cp:lastPrinted>2017-08-01T14:45:37Z</cp:lastPrinted>
  <dcterms:created xsi:type="dcterms:W3CDTF">2015-07-14T08:03:06Z</dcterms:created>
  <dcterms:modified xsi:type="dcterms:W3CDTF">2017-08-04T14:51:15Z</dcterms:modified>
</cp:coreProperties>
</file>